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Lst>
  <p:notesMasterIdLst>
    <p:notesMasterId r:id="rId46"/>
  </p:notesMasterIdLst>
  <p:sldIdLst>
    <p:sldId id="406" r:id="rId6"/>
    <p:sldId id="3280" r:id="rId7"/>
    <p:sldId id="3290" r:id="rId8"/>
    <p:sldId id="3291" r:id="rId9"/>
    <p:sldId id="3282" r:id="rId10"/>
    <p:sldId id="3284" r:id="rId11"/>
    <p:sldId id="3285" r:id="rId12"/>
    <p:sldId id="3286" r:id="rId13"/>
    <p:sldId id="3287" r:id="rId14"/>
    <p:sldId id="3288" r:id="rId15"/>
    <p:sldId id="3289" r:id="rId16"/>
    <p:sldId id="3283" r:id="rId17"/>
    <p:sldId id="404" r:id="rId18"/>
    <p:sldId id="414" r:id="rId19"/>
    <p:sldId id="416" r:id="rId20"/>
    <p:sldId id="417" r:id="rId21"/>
    <p:sldId id="3273" r:id="rId22"/>
    <p:sldId id="3274" r:id="rId23"/>
    <p:sldId id="3275" r:id="rId24"/>
    <p:sldId id="256" r:id="rId25"/>
    <p:sldId id="387" r:id="rId26"/>
    <p:sldId id="393" r:id="rId27"/>
    <p:sldId id="396" r:id="rId28"/>
    <p:sldId id="397" r:id="rId29"/>
    <p:sldId id="3279" r:id="rId30"/>
    <p:sldId id="1154" r:id="rId31"/>
    <p:sldId id="394" r:id="rId32"/>
    <p:sldId id="407" r:id="rId33"/>
    <p:sldId id="388" r:id="rId34"/>
    <p:sldId id="389" r:id="rId35"/>
    <p:sldId id="395" r:id="rId36"/>
    <p:sldId id="392" r:id="rId37"/>
    <p:sldId id="398" r:id="rId38"/>
    <p:sldId id="431" r:id="rId39"/>
    <p:sldId id="386" r:id="rId40"/>
    <p:sldId id="3277" r:id="rId41"/>
    <p:sldId id="3292" r:id="rId42"/>
    <p:sldId id="3293" r:id="rId43"/>
    <p:sldId id="3281" r:id="rId44"/>
    <p:sldId id="401"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AACE73-02E5-00AA-8054-DD399DAC1D5E}" name="Raman, Kate" initials="RK" userId="S::KRaman@natlands.org::eb327031-b14a-4740-8a3c-a94c9c571aa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B19B39-E881-42BA-AB92-67F2183DFF33}" v="197" dt="2023-03-03T17:15:24.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116" y="2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55D67-BCE0-44F5-81D0-370BAF9CD920}" type="datetimeFigureOut">
              <a:rPr lang="en-US" smtClean="0"/>
              <a:t>3/15/2023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AF63F-3209-4F72-A7C3-41358118FD1D}" type="slidenum">
              <a:rPr lang="en-US" smtClean="0"/>
              <a:t>‹#›</a:t>
            </a:fld>
            <a:endParaRPr lang="en-US"/>
          </a:p>
        </p:txBody>
      </p:sp>
    </p:spTree>
    <p:extLst>
      <p:ext uri="{BB962C8B-B14F-4D97-AF65-F5344CB8AC3E}">
        <p14:creationId xmlns:p14="http://schemas.microsoft.com/office/powerpoint/2010/main" val="2665686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59BA6BF0-9453-4947-813F-8E870A97BB59}" type="slidenum">
              <a:rPr lang="en-US" smtClean="0"/>
              <a:pPr/>
              <a:t>1</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06972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E6271E-95F5-4048-93E0-E4E179BBAC75}" type="slidenum">
              <a:rPr lang="en-US" smtClean="0"/>
              <a:pPr/>
              <a:t>10</a:t>
            </a:fld>
            <a:endParaRPr lang="en-US"/>
          </a:p>
        </p:txBody>
      </p:sp>
    </p:spTree>
    <p:extLst>
      <p:ext uri="{BB962C8B-B14F-4D97-AF65-F5344CB8AC3E}">
        <p14:creationId xmlns:p14="http://schemas.microsoft.com/office/powerpoint/2010/main" val="1459021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E6271E-95F5-4048-93E0-E4E179BBAC75}" type="slidenum">
              <a:rPr lang="en-US" smtClean="0"/>
              <a:pPr/>
              <a:t>11</a:t>
            </a:fld>
            <a:endParaRPr lang="en-US"/>
          </a:p>
        </p:txBody>
      </p:sp>
    </p:spTree>
    <p:extLst>
      <p:ext uri="{BB962C8B-B14F-4D97-AF65-F5344CB8AC3E}">
        <p14:creationId xmlns:p14="http://schemas.microsoft.com/office/powerpoint/2010/main" val="1920857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E6271E-95F5-4048-93E0-E4E179BBAC75}" type="slidenum">
              <a:rPr lang="en-US" smtClean="0"/>
              <a:pPr/>
              <a:t>12</a:t>
            </a:fld>
            <a:endParaRPr lang="en-US"/>
          </a:p>
        </p:txBody>
      </p:sp>
    </p:spTree>
    <p:extLst>
      <p:ext uri="{BB962C8B-B14F-4D97-AF65-F5344CB8AC3E}">
        <p14:creationId xmlns:p14="http://schemas.microsoft.com/office/powerpoint/2010/main" val="3032426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E6271E-95F5-4048-93E0-E4E179BBAC75}" type="slidenum">
              <a:rPr lang="en-US" smtClean="0"/>
              <a:pPr/>
              <a:t>13</a:t>
            </a:fld>
            <a:endParaRPr lang="en-US"/>
          </a:p>
        </p:txBody>
      </p:sp>
    </p:spTree>
    <p:extLst>
      <p:ext uri="{BB962C8B-B14F-4D97-AF65-F5344CB8AC3E}">
        <p14:creationId xmlns:p14="http://schemas.microsoft.com/office/powerpoint/2010/main" val="3135901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t>Large photo, with first bullets over </a:t>
            </a:r>
          </a:p>
          <a:p>
            <a:pPr marL="228600" indent="-228600">
              <a:buAutoNum type="arabicParenR"/>
            </a:pPr>
            <a:r>
              <a:rPr lang="en-US"/>
              <a:t>We will say the "why points" </a:t>
            </a:r>
          </a:p>
          <a:p>
            <a:endParaRPr lang="en-US"/>
          </a:p>
          <a:p>
            <a:r>
              <a:rPr lang="en-US"/>
              <a:t>What are we trying to accomplish?</a:t>
            </a:r>
            <a:endParaRPr lang="en-US">
              <a:cs typeface="Calibri" panose="020F0502020204030204"/>
            </a:endParaRPr>
          </a:p>
          <a:p>
            <a:pPr marL="457200" indent="-457200">
              <a:buFont typeface="Arial,Sans-Serif"/>
              <a:buChar char="•"/>
            </a:pPr>
            <a:r>
              <a:rPr lang="en-US"/>
              <a:t>Gain an understanding of the regulatory tools communities are currently using</a:t>
            </a:r>
          </a:p>
          <a:p>
            <a:pPr marL="457200" indent="-457200">
              <a:buFont typeface="Arial,Sans-Serif"/>
              <a:buChar char="•"/>
            </a:pPr>
            <a:r>
              <a:rPr lang="en-US"/>
              <a:t>Figure out what’s working or not working and WHY </a:t>
            </a:r>
          </a:p>
          <a:p>
            <a:pPr marL="457200" indent="-457200">
              <a:buFont typeface="Arial,Sans-Serif"/>
              <a:buChar char="•"/>
            </a:pPr>
            <a:r>
              <a:rPr lang="en-US"/>
              <a:t>Identify where the watershed may be unprepared for current or future development trends</a:t>
            </a:r>
          </a:p>
          <a:p>
            <a:pPr marL="457200" indent="-457200">
              <a:buFont typeface="Arial,Sans-Serif"/>
              <a:buChar char="•"/>
            </a:pPr>
            <a:r>
              <a:rPr lang="en-US"/>
              <a:t>Understand communities ordinances in the context of their community character</a:t>
            </a:r>
          </a:p>
          <a:p>
            <a:endParaRPr lang="en-US"/>
          </a:p>
          <a:p>
            <a:r>
              <a:rPr lang="en-US"/>
              <a:t>Why are we doing this now?</a:t>
            </a:r>
          </a:p>
          <a:p>
            <a:pPr marL="457200" indent="-457200">
              <a:buFont typeface="Arial,Sans-Serif"/>
              <a:buChar char="•"/>
            </a:pPr>
            <a:r>
              <a:rPr lang="en-US"/>
              <a:t>Inform our approach to some KPI’s – elected officials, appointed volunteers, municipal staff</a:t>
            </a:r>
          </a:p>
          <a:p>
            <a:pPr marL="457200" indent="-457200">
              <a:buFont typeface="Arial,Sans-Serif"/>
              <a:buChar char="•"/>
            </a:pPr>
            <a:r>
              <a:rPr lang="en-US"/>
              <a:t>Identify products or resources to include in the plan, such as model ordinances &amp; funding sources</a:t>
            </a:r>
          </a:p>
          <a:p>
            <a:pPr marL="457200" indent="-457200">
              <a:buFont typeface="Arial,Sans-Serif"/>
              <a:buChar char="•"/>
            </a:pPr>
            <a:r>
              <a:rPr lang="en-US"/>
              <a:t>Learn about successful ordinances and share them across the watershed</a:t>
            </a:r>
          </a:p>
          <a:p>
            <a:pPr marL="457200" indent="-457200">
              <a:buFont typeface="Arial,Sans-Serif"/>
              <a:buChar char="•"/>
            </a:pPr>
            <a:endParaRPr lang="en-US"/>
          </a:p>
          <a:p>
            <a:endParaRPr lang="en-US">
              <a:cs typeface="Calibri"/>
            </a:endParaRPr>
          </a:p>
        </p:txBody>
      </p:sp>
      <p:sp>
        <p:nvSpPr>
          <p:cNvPr id="4" name="Slide Number Placeholder 3"/>
          <p:cNvSpPr>
            <a:spLocks noGrp="1"/>
          </p:cNvSpPr>
          <p:nvPr>
            <p:ph type="sldNum" sz="quarter" idx="10"/>
          </p:nvPr>
        </p:nvSpPr>
        <p:spPr/>
        <p:txBody>
          <a:bodyPr/>
          <a:lstStyle/>
          <a:p>
            <a:fld id="{7F80AA3A-0B3B-4913-8FFF-DB9A3568D5C3}" type="slidenum">
              <a:rPr lang="en-US" smtClean="0"/>
              <a:pPr/>
              <a:t>14</a:t>
            </a:fld>
            <a:endParaRPr lang="en-US"/>
          </a:p>
        </p:txBody>
      </p:sp>
    </p:spTree>
    <p:extLst>
      <p:ext uri="{BB962C8B-B14F-4D97-AF65-F5344CB8AC3E}">
        <p14:creationId xmlns:p14="http://schemas.microsoft.com/office/powerpoint/2010/main" val="1203315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t>Large photo, with first bullets over </a:t>
            </a:r>
          </a:p>
          <a:p>
            <a:pPr marL="228600" indent="-228600">
              <a:buAutoNum type="arabicParenR"/>
            </a:pPr>
            <a:r>
              <a:rPr lang="en-US"/>
              <a:t>We will say the "why points" </a:t>
            </a:r>
          </a:p>
          <a:p>
            <a:endParaRPr lang="en-US"/>
          </a:p>
          <a:p>
            <a:r>
              <a:rPr lang="en-US"/>
              <a:t>What are we trying to accomplish?</a:t>
            </a:r>
            <a:endParaRPr lang="en-US">
              <a:cs typeface="Calibri" panose="020F0502020204030204"/>
            </a:endParaRPr>
          </a:p>
          <a:p>
            <a:pPr marL="457200" indent="-457200">
              <a:buFont typeface="Arial,Sans-Serif"/>
              <a:buChar char="•"/>
            </a:pPr>
            <a:r>
              <a:rPr lang="en-US"/>
              <a:t>Gain an understanding of the regulatory tools communities are currently using</a:t>
            </a:r>
          </a:p>
          <a:p>
            <a:pPr marL="457200" indent="-457200">
              <a:buFont typeface="Arial,Sans-Serif"/>
              <a:buChar char="•"/>
            </a:pPr>
            <a:r>
              <a:rPr lang="en-US"/>
              <a:t>Figure out what’s working or not working and WHY </a:t>
            </a:r>
          </a:p>
          <a:p>
            <a:pPr marL="457200" indent="-457200">
              <a:buFont typeface="Arial,Sans-Serif"/>
              <a:buChar char="•"/>
            </a:pPr>
            <a:r>
              <a:rPr lang="en-US"/>
              <a:t>Identify where the watershed may be unprepared for current or future development trends</a:t>
            </a:r>
          </a:p>
          <a:p>
            <a:pPr marL="457200" indent="-457200">
              <a:buFont typeface="Arial,Sans-Serif"/>
              <a:buChar char="•"/>
            </a:pPr>
            <a:r>
              <a:rPr lang="en-US"/>
              <a:t>Understand communities ordinances in the context of their community character</a:t>
            </a:r>
          </a:p>
          <a:p>
            <a:endParaRPr lang="en-US"/>
          </a:p>
          <a:p>
            <a:r>
              <a:rPr lang="en-US"/>
              <a:t>Why are we doing this now?</a:t>
            </a:r>
          </a:p>
          <a:p>
            <a:pPr marL="457200" indent="-457200">
              <a:buFont typeface="Arial,Sans-Serif"/>
              <a:buChar char="•"/>
            </a:pPr>
            <a:r>
              <a:rPr lang="en-US"/>
              <a:t>Inform our approach to some KPI’s – elected officials, appointed volunteers, municipal staff</a:t>
            </a:r>
          </a:p>
          <a:p>
            <a:pPr marL="457200" indent="-457200">
              <a:buFont typeface="Arial,Sans-Serif"/>
              <a:buChar char="•"/>
            </a:pPr>
            <a:r>
              <a:rPr lang="en-US"/>
              <a:t>Identify products or resources to include in the plan, such as model ordinances &amp; funding sources</a:t>
            </a:r>
          </a:p>
          <a:p>
            <a:pPr marL="457200" indent="-457200">
              <a:buFont typeface="Arial,Sans-Serif"/>
              <a:buChar char="•"/>
            </a:pPr>
            <a:r>
              <a:rPr lang="en-US"/>
              <a:t>Learn about successful ordinances and share them across the watershed</a:t>
            </a:r>
          </a:p>
          <a:p>
            <a:pPr marL="457200" indent="-457200">
              <a:buFont typeface="Arial,Sans-Serif"/>
              <a:buChar char="•"/>
            </a:pPr>
            <a:endParaRPr lang="en-US"/>
          </a:p>
          <a:p>
            <a:endParaRPr lang="en-US">
              <a:cs typeface="Calibri"/>
            </a:endParaRPr>
          </a:p>
        </p:txBody>
      </p:sp>
      <p:sp>
        <p:nvSpPr>
          <p:cNvPr id="4" name="Slide Number Placeholder 3"/>
          <p:cNvSpPr>
            <a:spLocks noGrp="1"/>
          </p:cNvSpPr>
          <p:nvPr>
            <p:ph type="sldNum" sz="quarter" idx="10"/>
          </p:nvPr>
        </p:nvSpPr>
        <p:spPr/>
        <p:txBody>
          <a:bodyPr/>
          <a:lstStyle/>
          <a:p>
            <a:fld id="{7F80AA3A-0B3B-4913-8FFF-DB9A3568D5C3}" type="slidenum">
              <a:rPr lang="en-US" smtClean="0"/>
              <a:pPr/>
              <a:t>15</a:t>
            </a:fld>
            <a:endParaRPr lang="en-US"/>
          </a:p>
        </p:txBody>
      </p:sp>
    </p:spTree>
    <p:extLst>
      <p:ext uri="{BB962C8B-B14F-4D97-AF65-F5344CB8AC3E}">
        <p14:creationId xmlns:p14="http://schemas.microsoft.com/office/powerpoint/2010/main" val="1389700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t>Large photo, with first bullets over </a:t>
            </a:r>
          </a:p>
          <a:p>
            <a:pPr marL="228600" indent="-228600">
              <a:buAutoNum type="arabicParenR"/>
            </a:pPr>
            <a:r>
              <a:rPr lang="en-US"/>
              <a:t>We will say the "why points" </a:t>
            </a:r>
          </a:p>
          <a:p>
            <a:endParaRPr lang="en-US"/>
          </a:p>
          <a:p>
            <a:r>
              <a:rPr lang="en-US"/>
              <a:t>What are we trying to accomplish?</a:t>
            </a:r>
            <a:endParaRPr lang="en-US">
              <a:cs typeface="Calibri" panose="020F0502020204030204"/>
            </a:endParaRPr>
          </a:p>
          <a:p>
            <a:pPr marL="457200" indent="-457200">
              <a:buFont typeface="Arial,Sans-Serif"/>
              <a:buChar char="•"/>
            </a:pPr>
            <a:r>
              <a:rPr lang="en-US"/>
              <a:t>Gain an understanding of the regulatory tools communities are currently using</a:t>
            </a:r>
          </a:p>
          <a:p>
            <a:pPr marL="457200" indent="-457200">
              <a:buFont typeface="Arial,Sans-Serif"/>
              <a:buChar char="•"/>
            </a:pPr>
            <a:r>
              <a:rPr lang="en-US"/>
              <a:t>Figure out what’s working or not working and WHY </a:t>
            </a:r>
          </a:p>
          <a:p>
            <a:pPr marL="457200" indent="-457200">
              <a:buFont typeface="Arial,Sans-Serif"/>
              <a:buChar char="•"/>
            </a:pPr>
            <a:r>
              <a:rPr lang="en-US"/>
              <a:t>Identify where the watershed may be unprepared for current or future development trends</a:t>
            </a:r>
          </a:p>
          <a:p>
            <a:pPr marL="457200" indent="-457200">
              <a:buFont typeface="Arial,Sans-Serif"/>
              <a:buChar char="•"/>
            </a:pPr>
            <a:r>
              <a:rPr lang="en-US"/>
              <a:t>Understand communities ordinances in the context of their community character</a:t>
            </a:r>
          </a:p>
          <a:p>
            <a:endParaRPr lang="en-US"/>
          </a:p>
          <a:p>
            <a:r>
              <a:rPr lang="en-US"/>
              <a:t>Why are we doing this now?</a:t>
            </a:r>
          </a:p>
          <a:p>
            <a:pPr marL="457200" indent="-457200">
              <a:buFont typeface="Arial,Sans-Serif"/>
              <a:buChar char="•"/>
            </a:pPr>
            <a:r>
              <a:rPr lang="en-US"/>
              <a:t>Inform our approach to some KPI’s – elected officials, appointed volunteers, municipal staff</a:t>
            </a:r>
          </a:p>
          <a:p>
            <a:pPr marL="457200" indent="-457200">
              <a:buFont typeface="Arial,Sans-Serif"/>
              <a:buChar char="•"/>
            </a:pPr>
            <a:r>
              <a:rPr lang="en-US"/>
              <a:t>Identify products or resources to include in the plan, such as model ordinances &amp; funding sources</a:t>
            </a:r>
          </a:p>
          <a:p>
            <a:pPr marL="457200" indent="-457200">
              <a:buFont typeface="Arial,Sans-Serif"/>
              <a:buChar char="•"/>
            </a:pPr>
            <a:r>
              <a:rPr lang="en-US"/>
              <a:t>Learn about successful ordinances and share them across the watershed</a:t>
            </a:r>
          </a:p>
          <a:p>
            <a:pPr marL="457200" indent="-457200">
              <a:buFont typeface="Arial,Sans-Serif"/>
              <a:buChar char="•"/>
            </a:pPr>
            <a:endParaRPr lang="en-US"/>
          </a:p>
          <a:p>
            <a:endParaRPr lang="en-US">
              <a:cs typeface="Calibri"/>
            </a:endParaRPr>
          </a:p>
        </p:txBody>
      </p:sp>
      <p:sp>
        <p:nvSpPr>
          <p:cNvPr id="4" name="Slide Number Placeholder 3"/>
          <p:cNvSpPr>
            <a:spLocks noGrp="1"/>
          </p:cNvSpPr>
          <p:nvPr>
            <p:ph type="sldNum" sz="quarter" idx="10"/>
          </p:nvPr>
        </p:nvSpPr>
        <p:spPr/>
        <p:txBody>
          <a:bodyPr/>
          <a:lstStyle/>
          <a:p>
            <a:fld id="{7F80AA3A-0B3B-4913-8FFF-DB9A3568D5C3}" type="slidenum">
              <a:rPr lang="en-US" smtClean="0"/>
              <a:pPr/>
              <a:t>16</a:t>
            </a:fld>
            <a:endParaRPr lang="en-US"/>
          </a:p>
        </p:txBody>
      </p:sp>
    </p:spTree>
    <p:extLst>
      <p:ext uri="{BB962C8B-B14F-4D97-AF65-F5344CB8AC3E}">
        <p14:creationId xmlns:p14="http://schemas.microsoft.com/office/powerpoint/2010/main" val="153814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t>Large photo, with first bullets over </a:t>
            </a:r>
          </a:p>
          <a:p>
            <a:pPr marL="228600" indent="-228600">
              <a:buAutoNum type="arabicParenR"/>
            </a:pPr>
            <a:r>
              <a:rPr lang="en-US"/>
              <a:t>We will say the "why points" </a:t>
            </a:r>
          </a:p>
          <a:p>
            <a:endParaRPr lang="en-US"/>
          </a:p>
          <a:p>
            <a:r>
              <a:rPr lang="en-US"/>
              <a:t>What are we trying to accomplish?</a:t>
            </a:r>
            <a:endParaRPr lang="en-US">
              <a:cs typeface="Calibri" panose="020F0502020204030204"/>
            </a:endParaRPr>
          </a:p>
          <a:p>
            <a:pPr marL="457200" indent="-457200">
              <a:buFont typeface="Arial,Sans-Serif"/>
              <a:buChar char="•"/>
            </a:pPr>
            <a:r>
              <a:rPr lang="en-US"/>
              <a:t>Gain an understanding of the regulatory tools communities are currently using</a:t>
            </a:r>
          </a:p>
          <a:p>
            <a:pPr marL="457200" indent="-457200">
              <a:buFont typeface="Arial,Sans-Serif"/>
              <a:buChar char="•"/>
            </a:pPr>
            <a:r>
              <a:rPr lang="en-US"/>
              <a:t>Figure out what’s working or not working and WHY </a:t>
            </a:r>
          </a:p>
          <a:p>
            <a:pPr marL="457200" indent="-457200">
              <a:buFont typeface="Arial,Sans-Serif"/>
              <a:buChar char="•"/>
            </a:pPr>
            <a:r>
              <a:rPr lang="en-US"/>
              <a:t>Identify where the watershed may be unprepared for current or future development trends</a:t>
            </a:r>
          </a:p>
          <a:p>
            <a:pPr marL="457200" indent="-457200">
              <a:buFont typeface="Arial,Sans-Serif"/>
              <a:buChar char="•"/>
            </a:pPr>
            <a:r>
              <a:rPr lang="en-US"/>
              <a:t>Understand communities ordinances in the context of their community character</a:t>
            </a:r>
          </a:p>
          <a:p>
            <a:endParaRPr lang="en-US"/>
          </a:p>
          <a:p>
            <a:r>
              <a:rPr lang="en-US"/>
              <a:t>Why are we doing this now?</a:t>
            </a:r>
          </a:p>
          <a:p>
            <a:pPr marL="457200" indent="-457200">
              <a:buFont typeface="Arial,Sans-Serif"/>
              <a:buChar char="•"/>
            </a:pPr>
            <a:r>
              <a:rPr lang="en-US"/>
              <a:t>Inform our approach to some KPI’s – elected officials, appointed volunteers, municipal staff</a:t>
            </a:r>
          </a:p>
          <a:p>
            <a:pPr marL="457200" indent="-457200">
              <a:buFont typeface="Arial,Sans-Serif"/>
              <a:buChar char="•"/>
            </a:pPr>
            <a:r>
              <a:rPr lang="en-US"/>
              <a:t>Identify products or resources to include in the plan, such as model ordinances &amp; funding sources</a:t>
            </a:r>
          </a:p>
          <a:p>
            <a:pPr marL="457200" indent="-457200">
              <a:buFont typeface="Arial,Sans-Serif"/>
              <a:buChar char="•"/>
            </a:pPr>
            <a:r>
              <a:rPr lang="en-US"/>
              <a:t>Learn about successful ordinances and share them across the watershed</a:t>
            </a:r>
          </a:p>
          <a:p>
            <a:pPr marL="457200" indent="-457200">
              <a:buFont typeface="Arial,Sans-Serif"/>
              <a:buChar char="•"/>
            </a:pPr>
            <a:endParaRPr lang="en-US"/>
          </a:p>
          <a:p>
            <a:endParaRPr lang="en-US">
              <a:cs typeface="Calibri"/>
            </a:endParaRPr>
          </a:p>
        </p:txBody>
      </p:sp>
      <p:sp>
        <p:nvSpPr>
          <p:cNvPr id="4" name="Slide Number Placeholder 3"/>
          <p:cNvSpPr>
            <a:spLocks noGrp="1"/>
          </p:cNvSpPr>
          <p:nvPr>
            <p:ph type="sldNum" sz="quarter" idx="10"/>
          </p:nvPr>
        </p:nvSpPr>
        <p:spPr/>
        <p:txBody>
          <a:bodyPr/>
          <a:lstStyle/>
          <a:p>
            <a:fld id="{7F80AA3A-0B3B-4913-8FFF-DB9A3568D5C3}" type="slidenum">
              <a:rPr lang="en-US" smtClean="0"/>
              <a:pPr/>
              <a:t>17</a:t>
            </a:fld>
            <a:endParaRPr lang="en-US"/>
          </a:p>
        </p:txBody>
      </p:sp>
    </p:spTree>
    <p:extLst>
      <p:ext uri="{BB962C8B-B14F-4D97-AF65-F5344CB8AC3E}">
        <p14:creationId xmlns:p14="http://schemas.microsoft.com/office/powerpoint/2010/main" val="1875946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t>Large photo, with first bullets over </a:t>
            </a:r>
          </a:p>
          <a:p>
            <a:pPr marL="228600" indent="-228600">
              <a:buAutoNum type="arabicParenR"/>
            </a:pPr>
            <a:r>
              <a:rPr lang="en-US"/>
              <a:t>We will say the "why points" </a:t>
            </a:r>
          </a:p>
          <a:p>
            <a:endParaRPr lang="en-US"/>
          </a:p>
          <a:p>
            <a:r>
              <a:rPr lang="en-US"/>
              <a:t>What are we trying to accomplish?</a:t>
            </a:r>
            <a:endParaRPr lang="en-US">
              <a:cs typeface="Calibri" panose="020F0502020204030204"/>
            </a:endParaRPr>
          </a:p>
          <a:p>
            <a:pPr marL="457200" indent="-457200">
              <a:buFont typeface="Arial,Sans-Serif"/>
              <a:buChar char="•"/>
            </a:pPr>
            <a:r>
              <a:rPr lang="en-US"/>
              <a:t>Gain an understanding of the regulatory tools communities are currently using</a:t>
            </a:r>
          </a:p>
          <a:p>
            <a:pPr marL="457200" indent="-457200">
              <a:buFont typeface="Arial,Sans-Serif"/>
              <a:buChar char="•"/>
            </a:pPr>
            <a:r>
              <a:rPr lang="en-US"/>
              <a:t>Figure out what’s working or not working and WHY </a:t>
            </a:r>
          </a:p>
          <a:p>
            <a:pPr marL="457200" indent="-457200">
              <a:buFont typeface="Arial,Sans-Serif"/>
              <a:buChar char="•"/>
            </a:pPr>
            <a:r>
              <a:rPr lang="en-US"/>
              <a:t>Identify where the watershed may be unprepared for current or future development trends</a:t>
            </a:r>
          </a:p>
          <a:p>
            <a:pPr marL="457200" indent="-457200">
              <a:buFont typeface="Arial,Sans-Serif"/>
              <a:buChar char="•"/>
            </a:pPr>
            <a:r>
              <a:rPr lang="en-US"/>
              <a:t>Understand communities ordinances in the context of their community character</a:t>
            </a:r>
          </a:p>
          <a:p>
            <a:endParaRPr lang="en-US"/>
          </a:p>
          <a:p>
            <a:r>
              <a:rPr lang="en-US"/>
              <a:t>Why are we doing this now?</a:t>
            </a:r>
          </a:p>
          <a:p>
            <a:pPr marL="457200" indent="-457200">
              <a:buFont typeface="Arial,Sans-Serif"/>
              <a:buChar char="•"/>
            </a:pPr>
            <a:r>
              <a:rPr lang="en-US"/>
              <a:t>Inform our approach to some KPI’s – elected officials, appointed volunteers, municipal staff</a:t>
            </a:r>
          </a:p>
          <a:p>
            <a:pPr marL="457200" indent="-457200">
              <a:buFont typeface="Arial,Sans-Serif"/>
              <a:buChar char="•"/>
            </a:pPr>
            <a:r>
              <a:rPr lang="en-US"/>
              <a:t>Identify products or resources to include in the plan, such as model ordinances &amp; funding sources</a:t>
            </a:r>
          </a:p>
          <a:p>
            <a:pPr marL="457200" indent="-457200">
              <a:buFont typeface="Arial,Sans-Serif"/>
              <a:buChar char="•"/>
            </a:pPr>
            <a:r>
              <a:rPr lang="en-US"/>
              <a:t>Learn about successful ordinances and share them across the watershed</a:t>
            </a:r>
          </a:p>
          <a:p>
            <a:pPr marL="457200" indent="-457200">
              <a:buFont typeface="Arial,Sans-Serif"/>
              <a:buChar char="•"/>
            </a:pPr>
            <a:endParaRPr lang="en-US"/>
          </a:p>
          <a:p>
            <a:endParaRPr lang="en-US">
              <a:cs typeface="Calibri"/>
            </a:endParaRPr>
          </a:p>
        </p:txBody>
      </p:sp>
      <p:sp>
        <p:nvSpPr>
          <p:cNvPr id="4" name="Slide Number Placeholder 3"/>
          <p:cNvSpPr>
            <a:spLocks noGrp="1"/>
          </p:cNvSpPr>
          <p:nvPr>
            <p:ph type="sldNum" sz="quarter" idx="10"/>
          </p:nvPr>
        </p:nvSpPr>
        <p:spPr/>
        <p:txBody>
          <a:bodyPr/>
          <a:lstStyle/>
          <a:p>
            <a:fld id="{7F80AA3A-0B3B-4913-8FFF-DB9A3568D5C3}" type="slidenum">
              <a:rPr lang="en-US" smtClean="0"/>
              <a:pPr/>
              <a:t>18</a:t>
            </a:fld>
            <a:endParaRPr lang="en-US"/>
          </a:p>
        </p:txBody>
      </p:sp>
    </p:spTree>
    <p:extLst>
      <p:ext uri="{BB962C8B-B14F-4D97-AF65-F5344CB8AC3E}">
        <p14:creationId xmlns:p14="http://schemas.microsoft.com/office/powerpoint/2010/main" val="3258422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t>Large photo, with first bullets over </a:t>
            </a:r>
          </a:p>
          <a:p>
            <a:pPr marL="228600" indent="-228600">
              <a:buAutoNum type="arabicParenR"/>
            </a:pPr>
            <a:r>
              <a:rPr lang="en-US"/>
              <a:t>We will say the "why points" </a:t>
            </a:r>
          </a:p>
          <a:p>
            <a:endParaRPr lang="en-US"/>
          </a:p>
          <a:p>
            <a:r>
              <a:rPr lang="en-US"/>
              <a:t>What are we trying to accomplish?</a:t>
            </a:r>
            <a:endParaRPr lang="en-US">
              <a:cs typeface="Calibri" panose="020F0502020204030204"/>
            </a:endParaRPr>
          </a:p>
          <a:p>
            <a:pPr marL="457200" indent="-457200">
              <a:buFont typeface="Arial,Sans-Serif"/>
              <a:buChar char="•"/>
            </a:pPr>
            <a:r>
              <a:rPr lang="en-US"/>
              <a:t>Gain an understanding of the regulatory tools communities are currently using</a:t>
            </a:r>
          </a:p>
          <a:p>
            <a:pPr marL="457200" indent="-457200">
              <a:buFont typeface="Arial,Sans-Serif"/>
              <a:buChar char="•"/>
            </a:pPr>
            <a:r>
              <a:rPr lang="en-US"/>
              <a:t>Figure out what’s working or not working and WHY </a:t>
            </a:r>
          </a:p>
          <a:p>
            <a:pPr marL="457200" indent="-457200">
              <a:buFont typeface="Arial,Sans-Serif"/>
              <a:buChar char="•"/>
            </a:pPr>
            <a:r>
              <a:rPr lang="en-US"/>
              <a:t>Identify where the watershed may be unprepared for current or future development trends</a:t>
            </a:r>
          </a:p>
          <a:p>
            <a:pPr marL="457200" indent="-457200">
              <a:buFont typeface="Arial,Sans-Serif"/>
              <a:buChar char="•"/>
            </a:pPr>
            <a:r>
              <a:rPr lang="en-US"/>
              <a:t>Understand communities ordinances in the context of their community character</a:t>
            </a:r>
          </a:p>
          <a:p>
            <a:endParaRPr lang="en-US"/>
          </a:p>
          <a:p>
            <a:r>
              <a:rPr lang="en-US"/>
              <a:t>Why are we doing this now?</a:t>
            </a:r>
          </a:p>
          <a:p>
            <a:pPr marL="457200" indent="-457200">
              <a:buFont typeface="Arial,Sans-Serif"/>
              <a:buChar char="•"/>
            </a:pPr>
            <a:r>
              <a:rPr lang="en-US"/>
              <a:t>Inform our approach to some KPI’s – elected officials, appointed volunteers, municipal staff</a:t>
            </a:r>
          </a:p>
          <a:p>
            <a:pPr marL="457200" indent="-457200">
              <a:buFont typeface="Arial,Sans-Serif"/>
              <a:buChar char="•"/>
            </a:pPr>
            <a:r>
              <a:rPr lang="en-US"/>
              <a:t>Identify products or resources to include in the plan, such as model ordinances &amp; funding sources</a:t>
            </a:r>
          </a:p>
          <a:p>
            <a:pPr marL="457200" indent="-457200">
              <a:buFont typeface="Arial,Sans-Serif"/>
              <a:buChar char="•"/>
            </a:pPr>
            <a:r>
              <a:rPr lang="en-US"/>
              <a:t>Learn about successful ordinances and share them across the watershed</a:t>
            </a:r>
          </a:p>
          <a:p>
            <a:pPr marL="457200" indent="-457200">
              <a:buFont typeface="Arial,Sans-Serif"/>
              <a:buChar char="•"/>
            </a:pPr>
            <a:endParaRPr lang="en-US"/>
          </a:p>
          <a:p>
            <a:endParaRPr lang="en-US">
              <a:cs typeface="Calibri"/>
            </a:endParaRPr>
          </a:p>
        </p:txBody>
      </p:sp>
      <p:sp>
        <p:nvSpPr>
          <p:cNvPr id="4" name="Slide Number Placeholder 3"/>
          <p:cNvSpPr>
            <a:spLocks noGrp="1"/>
          </p:cNvSpPr>
          <p:nvPr>
            <p:ph type="sldNum" sz="quarter" idx="10"/>
          </p:nvPr>
        </p:nvSpPr>
        <p:spPr/>
        <p:txBody>
          <a:bodyPr/>
          <a:lstStyle/>
          <a:p>
            <a:fld id="{7F80AA3A-0B3B-4913-8FFF-DB9A3568D5C3}" type="slidenum">
              <a:rPr lang="en-US" smtClean="0"/>
              <a:pPr/>
              <a:t>19</a:t>
            </a:fld>
            <a:endParaRPr lang="en-US"/>
          </a:p>
        </p:txBody>
      </p:sp>
    </p:spTree>
    <p:extLst>
      <p:ext uri="{BB962C8B-B14F-4D97-AF65-F5344CB8AC3E}">
        <p14:creationId xmlns:p14="http://schemas.microsoft.com/office/powerpoint/2010/main" val="1932169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E6271E-95F5-4048-93E0-E4E179BBAC75}" type="slidenum">
              <a:rPr lang="en-US" smtClean="0"/>
              <a:pPr/>
              <a:t>2</a:t>
            </a:fld>
            <a:endParaRPr lang="en-US"/>
          </a:p>
        </p:txBody>
      </p:sp>
    </p:spTree>
    <p:extLst>
      <p:ext uri="{BB962C8B-B14F-4D97-AF65-F5344CB8AC3E}">
        <p14:creationId xmlns:p14="http://schemas.microsoft.com/office/powerpoint/2010/main" val="2575015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cs typeface="Calibri"/>
              </a:rPr>
              <a:t>Large photo, with first bullets over </a:t>
            </a:r>
          </a:p>
          <a:p>
            <a:pPr marL="228600" indent="-228600">
              <a:buAutoNum type="arabicParenR"/>
            </a:pPr>
            <a:r>
              <a:rPr lang="en-US">
                <a:cs typeface="Calibri"/>
              </a:rPr>
              <a:t>We will say the "why points" </a:t>
            </a:r>
          </a:p>
          <a:p>
            <a:pPr marL="228600" indent="-228600">
              <a:buAutoNum type="arabicParenR"/>
            </a:pPr>
            <a:endParaRPr lang="en-US">
              <a:cs typeface="Calibri"/>
            </a:endParaRPr>
          </a:p>
          <a:p>
            <a:pPr marL="171450" indent="-171450">
              <a:buFont typeface="Arial"/>
              <a:buChar char="•"/>
            </a:pPr>
            <a:r>
              <a:rPr lang="en-US"/>
              <a:t>Why are we doing this now?</a:t>
            </a:r>
            <a:endParaRPr lang="en-US">
              <a:cs typeface="Calibri"/>
            </a:endParaRPr>
          </a:p>
          <a:p>
            <a:pPr marL="457200" indent="-457200">
              <a:buFont typeface="Arial,Sans-Serif"/>
              <a:buChar char="•"/>
            </a:pPr>
            <a:r>
              <a:rPr lang="en-US"/>
              <a:t>Inform our approach to some KPI’s – elected officials, appointed volunteers, municipal staff</a:t>
            </a:r>
            <a:endParaRPr lang="en-US">
              <a:cs typeface="Calibri"/>
            </a:endParaRPr>
          </a:p>
          <a:p>
            <a:pPr marL="457200" indent="-457200">
              <a:buFont typeface="Arial,Sans-Serif"/>
              <a:buChar char="•"/>
            </a:pPr>
            <a:r>
              <a:rPr lang="en-US"/>
              <a:t>Identify products or resources to include in the plan, such as model ordinances &amp; funding sources</a:t>
            </a:r>
            <a:endParaRPr lang="en-US">
              <a:cs typeface="Calibri"/>
            </a:endParaRPr>
          </a:p>
          <a:p>
            <a:pPr marL="457200" indent="-457200">
              <a:buFont typeface="Arial,Sans-Serif"/>
              <a:buChar char="•"/>
            </a:pPr>
            <a:r>
              <a:rPr lang="en-US"/>
              <a:t>Learn about successful ordinances and share them across the watershed</a:t>
            </a:r>
          </a:p>
        </p:txBody>
      </p:sp>
      <p:sp>
        <p:nvSpPr>
          <p:cNvPr id="4" name="Slide Number Placeholder 3"/>
          <p:cNvSpPr>
            <a:spLocks noGrp="1"/>
          </p:cNvSpPr>
          <p:nvPr>
            <p:ph type="sldNum" sz="quarter" idx="5"/>
          </p:nvPr>
        </p:nvSpPr>
        <p:spPr/>
        <p:txBody>
          <a:bodyPr/>
          <a:lstStyle/>
          <a:p>
            <a:fld id="{AF3AF63F-3209-4F72-A7C3-41358118FD1D}" type="slidenum">
              <a:rPr lang="en-US" smtClean="0"/>
              <a:t>20</a:t>
            </a:fld>
            <a:endParaRPr lang="en-US"/>
          </a:p>
        </p:txBody>
      </p:sp>
    </p:spTree>
    <p:extLst>
      <p:ext uri="{BB962C8B-B14F-4D97-AF65-F5344CB8AC3E}">
        <p14:creationId xmlns:p14="http://schemas.microsoft.com/office/powerpoint/2010/main" val="3387434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3AF63F-3209-4F72-A7C3-41358118FD1D}" type="slidenum">
              <a:rPr lang="en-US" smtClean="0"/>
              <a:t>21</a:t>
            </a:fld>
            <a:endParaRPr lang="en-US"/>
          </a:p>
        </p:txBody>
      </p:sp>
    </p:spTree>
    <p:extLst>
      <p:ext uri="{BB962C8B-B14F-4D97-AF65-F5344CB8AC3E}">
        <p14:creationId xmlns:p14="http://schemas.microsoft.com/office/powerpoint/2010/main" val="794822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are we assessing? Why?</a:t>
            </a:r>
          </a:p>
          <a:p>
            <a:endParaRPr lang="en-US">
              <a:cs typeface="Calibri"/>
            </a:endParaRPr>
          </a:p>
          <a:p>
            <a:r>
              <a:rPr lang="en-US">
                <a:cs typeface="Calibri"/>
              </a:rPr>
              <a:t>Wetlands are important areas for storing water </a:t>
            </a:r>
          </a:p>
          <a:p>
            <a:r>
              <a:rPr lang="en-US" b="0" i="0">
                <a:effectLst/>
                <a:latin typeface="Arial" panose="020B0604020202020204" pitchFamily="34" charset="0"/>
              </a:rPr>
              <a:t>enhance groundwater infiltration as well as sediment, nutrient and pollutant filtration. </a:t>
            </a:r>
            <a:endParaRPr lang="en-US">
              <a:cs typeface="Calibri"/>
            </a:endParaRPr>
          </a:p>
          <a:p>
            <a:r>
              <a:rPr lang="en-US">
                <a:cs typeface="Calibri"/>
              </a:rPr>
              <a:t>What we might find: wetland buffers and ensuring wetland locations are noted on applications </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F3AF63F-3209-4F72-A7C3-41358118FD1D}" type="slidenum">
              <a:rPr lang="en-US" smtClean="0"/>
              <a:t>22</a:t>
            </a:fld>
            <a:endParaRPr lang="en-US"/>
          </a:p>
        </p:txBody>
      </p:sp>
    </p:spTree>
    <p:extLst>
      <p:ext uri="{BB962C8B-B14F-4D97-AF65-F5344CB8AC3E}">
        <p14:creationId xmlns:p14="http://schemas.microsoft.com/office/powerpoint/2010/main" val="3314699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What are we assessing?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Keeping existing trees is a good idea. Trees take time to grow and leaving trees on site will be beneficial </a:t>
            </a:r>
          </a:p>
          <a:p>
            <a:endParaRPr lang="en-US" b="0" i="0">
              <a:effectLst/>
              <a:latin typeface="Arial" panose="020B0604020202020204" pitchFamily="34" charset="0"/>
            </a:endParaRPr>
          </a:p>
          <a:p>
            <a:r>
              <a:rPr lang="en-US" b="0" i="0">
                <a:effectLst/>
                <a:latin typeface="Arial" panose="020B0604020202020204" pitchFamily="34" charset="0"/>
              </a:rPr>
              <a:t>What might we find: </a:t>
            </a:r>
          </a:p>
          <a:p>
            <a:r>
              <a:rPr lang="en-US" b="0" i="0">
                <a:effectLst/>
                <a:latin typeface="Arial" panose="020B0604020202020204" pitchFamily="34" charset="0"/>
              </a:rPr>
              <a:t>Does existing vegetation need to be noted on places including existing trees and species </a:t>
            </a:r>
          </a:p>
          <a:p>
            <a:r>
              <a:rPr lang="en-US" b="0" i="0">
                <a:effectLst/>
                <a:latin typeface="Arial" panose="020B0604020202020204" pitchFamily="34" charset="0"/>
              </a:rPr>
              <a:t>tree clearing limits on new subdivision and land development applications. </a:t>
            </a:r>
          </a:p>
          <a:p>
            <a:r>
              <a:rPr lang="en-US" b="0" i="0">
                <a:effectLst/>
                <a:latin typeface="Arial" panose="020B0604020202020204" pitchFamily="34" charset="0"/>
              </a:rPr>
              <a:t>Requirements that trees be replaced if a certain % of trees are removed </a:t>
            </a:r>
          </a:p>
          <a:p>
            <a:r>
              <a:rPr lang="en-US" b="0" i="0">
                <a:effectLst/>
                <a:latin typeface="Arial" panose="020B0604020202020204" pitchFamily="34" charset="0"/>
              </a:rPr>
              <a:t>Are native trees encouraged </a:t>
            </a:r>
          </a:p>
          <a:p>
            <a:endParaRPr lang="en-US" b="0" i="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a:solidFill>
                <a:srgbClr val="000000"/>
              </a:solidFill>
              <a:effectLst/>
              <a:latin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AF3AF63F-3209-4F72-A7C3-41358118FD1D}" type="slidenum">
              <a:rPr lang="en-US" smtClean="0"/>
              <a:t>23</a:t>
            </a:fld>
            <a:endParaRPr lang="en-US"/>
          </a:p>
        </p:txBody>
      </p:sp>
    </p:spTree>
    <p:extLst>
      <p:ext uri="{BB962C8B-B14F-4D97-AF65-F5344CB8AC3E}">
        <p14:creationId xmlns:p14="http://schemas.microsoft.com/office/powerpoint/2010/main" val="3207156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What are we assessing?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Landscaping Standards: What do new developments need to consider in terms of additional landscaping?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Landscaped  areas help absorb stormwater and reduce runoff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These places are also more attractive and property values are generally higher when residential areas are landscaped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Commercial areas should be landscaped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r>
              <a:rPr lang="en-US" altLang="en-US" b="1">
                <a:highlight>
                  <a:srgbClr val="FFFF00"/>
                </a:highlight>
                <a:latin typeface="Times New Roman" panose="02020603050405020304" pitchFamily="18" charset="0"/>
              </a:rPr>
              <a:t>Landscaping Requirements in the SALDO</a:t>
            </a:r>
          </a:p>
          <a:p>
            <a:r>
              <a:rPr lang="en-US" altLang="en-US" b="1">
                <a:highlight>
                  <a:srgbClr val="FFFF00"/>
                </a:highlight>
                <a:latin typeface="Times New Roman" panose="02020603050405020304" pitchFamily="18" charset="0"/>
              </a:rPr>
              <a:t>Landscaped stormwater basins</a:t>
            </a:r>
          </a:p>
          <a:p>
            <a:r>
              <a:rPr lang="en-US" altLang="en-US" b="1">
                <a:highlight>
                  <a:srgbClr val="FFFF00"/>
                </a:highlight>
                <a:latin typeface="Times New Roman" panose="02020603050405020304" pitchFamily="18" charset="0"/>
              </a:rPr>
              <a:t>Landscape buffers</a:t>
            </a:r>
          </a:p>
          <a:p>
            <a:r>
              <a:rPr lang="en-US" altLang="en-US" b="1">
                <a:highlight>
                  <a:srgbClr val="FFFF00"/>
                </a:highlight>
                <a:latin typeface="Times New Roman" panose="02020603050405020304" pitchFamily="18" charset="0"/>
              </a:rPr>
              <a:t>Street trees </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AF3AF63F-3209-4F72-A7C3-41358118FD1D}" type="slidenum">
              <a:rPr lang="en-US" smtClean="0"/>
              <a:t>24</a:t>
            </a:fld>
            <a:endParaRPr lang="en-US"/>
          </a:p>
        </p:txBody>
      </p:sp>
    </p:spTree>
    <p:extLst>
      <p:ext uri="{BB962C8B-B14F-4D97-AF65-F5344CB8AC3E}">
        <p14:creationId xmlns:p14="http://schemas.microsoft.com/office/powerpoint/2010/main" val="582648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What are we assessing? Why?</a:t>
            </a:r>
          </a:p>
          <a:p>
            <a:endParaRPr lang="en-US">
              <a:cs typeface="Calibri"/>
            </a:endParaRPr>
          </a:p>
          <a:p>
            <a:r>
              <a:rPr lang="en-US">
                <a:cs typeface="Calibri"/>
              </a:rPr>
              <a:t>Kate: Is this photo too rural? Do we have anything more urban? More urban option (Greenville, SC) has to be licensed </a:t>
            </a:r>
          </a:p>
          <a:p>
            <a:r>
              <a:rPr lang="en-US">
                <a:cs typeface="Calibri"/>
              </a:rPr>
              <a:t>https://commons.wikimedia.org/wiki/File:Greenville_SC_downtown_%2816584220864%29.jpg</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rial" panose="020B0604020202020204" pitchFamily="34" charset="0"/>
              </a:rPr>
              <a:t>Wanted to provide a more urban example: This is Greenville SC’s main street. Mature trees are located between the roadway and the sidewalk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rial" panose="020B0604020202020204" pitchFamily="34" charset="0"/>
              </a:rPr>
              <a:t>Street trees should be required in both residential and commercial areas. </a:t>
            </a:r>
          </a:p>
          <a:p>
            <a:endParaRPr lang="en-US">
              <a:cs typeface="Calibri"/>
            </a:endParaRPr>
          </a:p>
          <a:p>
            <a:endParaRPr lang="en-US">
              <a:cs typeface="Calibri"/>
            </a:endParaRPr>
          </a:p>
          <a:p>
            <a:r>
              <a:rPr lang="en-US" altLang="en-US" b="1">
                <a:highlight>
                  <a:srgbClr val="FFFF00"/>
                </a:highlight>
                <a:latin typeface="Times New Roman" panose="02020603050405020304" pitchFamily="18" charset="0"/>
              </a:rPr>
              <a:t>Landscaping Requirements in the SALDO</a:t>
            </a:r>
          </a:p>
          <a:p>
            <a:r>
              <a:rPr lang="en-US" altLang="en-US" b="1">
                <a:highlight>
                  <a:srgbClr val="FFFF00"/>
                </a:highlight>
                <a:latin typeface="Times New Roman" panose="02020603050405020304" pitchFamily="18" charset="0"/>
              </a:rPr>
              <a:t>Landscaped stormwater basins</a:t>
            </a:r>
          </a:p>
          <a:p>
            <a:r>
              <a:rPr lang="en-US" altLang="en-US" b="1">
                <a:highlight>
                  <a:srgbClr val="FFFF00"/>
                </a:highlight>
                <a:latin typeface="Times New Roman" panose="02020603050405020304" pitchFamily="18" charset="0"/>
              </a:rPr>
              <a:t>Landscape buffers</a:t>
            </a:r>
          </a:p>
          <a:p>
            <a:r>
              <a:rPr lang="en-US" altLang="en-US" b="1">
                <a:highlight>
                  <a:srgbClr val="FFFF00"/>
                </a:highlight>
                <a:latin typeface="Times New Roman" panose="02020603050405020304" pitchFamily="18" charset="0"/>
              </a:rPr>
              <a:t>Street trees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rial" panose="020B0604020202020204" pitchFamily="34" charset="0"/>
              </a:rPr>
              <a:t>Street trees can also enhance property value.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rial" panose="020B0604020202020204" pitchFamily="34" charset="0"/>
              </a:rPr>
              <a:t>“Based on 2,608 real-estate transactions, researchers in Portland, Oregon, have documented that homes along tree lined streets sold, on average, for $7,130 more than homes without street trees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rial" panose="020B0604020202020204" pitchFamily="34" charset="0"/>
              </a:rPr>
              <a:t>(Donovan and </a:t>
            </a:r>
            <a:r>
              <a:rPr lang="en-US" b="0" i="0" err="1">
                <a:effectLst/>
                <a:latin typeface="Arial" panose="020B0604020202020204" pitchFamily="34" charset="0"/>
              </a:rPr>
              <a:t>Butry</a:t>
            </a:r>
            <a:r>
              <a:rPr lang="en-US" b="0" i="0">
                <a:effectLst/>
                <a:latin typeface="Arial" panose="020B0604020202020204" pitchFamily="34" charset="0"/>
              </a:rPr>
              <a:t>, 2010).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AF3AF63F-3209-4F72-A7C3-41358118FD1D}" type="slidenum">
              <a:rPr lang="en-US" smtClean="0"/>
              <a:t>25</a:t>
            </a:fld>
            <a:endParaRPr lang="en-US"/>
          </a:p>
        </p:txBody>
      </p:sp>
    </p:spTree>
    <p:extLst>
      <p:ext uri="{BB962C8B-B14F-4D97-AF65-F5344CB8AC3E}">
        <p14:creationId xmlns:p14="http://schemas.microsoft.com/office/powerpoint/2010/main" val="2607572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descr="150"/>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08B2A8C-787D-41C0-9667-F958A31169F3}" type="slidenum">
              <a:rPr kumimoji="0" lang="en-US" sz="1300" b="0" i="1"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3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3907" name="Rectangle 2"/>
          <p:cNvSpPr>
            <a:spLocks noGrp="1" noRot="1" noChangeAspect="1" noChangeArrowheads="1" noTextEdit="1"/>
          </p:cNvSpPr>
          <p:nvPr>
            <p:ph type="sldImg"/>
          </p:nvPr>
        </p:nvSpPr>
        <p:spPr>
          <a:ln/>
        </p:spPr>
      </p:sp>
      <p:sp>
        <p:nvSpPr>
          <p:cNvPr id="123908" name="Rectangle 3" descr="臰〖墰؈蜸〖젠ϥ臰〖ԍ럐〒ԍ먤〒ԍ蜨〖좀ϥ蜸〖좀ϥ臰〖ԍ럐〒ԍ먤〒ԍ蜨〖죀ϥ150"/>
          <p:cNvSpPr>
            <a:spLocks noGrp="1" noChangeArrowheads="1"/>
          </p:cNvSpPr>
          <p:nvPr>
            <p:ph type="body" idx="1"/>
          </p:nvPr>
        </p:nvSpPr>
        <p:spPr>
          <a:noFill/>
          <a:ln/>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1200" b="0" i="0" u="none" strike="noStrike">
                <a:solidFill>
                  <a:srgbClr val="000000"/>
                </a:solidFill>
                <a:effectLst/>
                <a:latin typeface="Calibri Light" panose="020F0302020204030204" pitchFamily="34" charset="0"/>
              </a:rPr>
              <a:t>ID open space (wetlands, forested areas, streams, steep slopes) </a:t>
            </a:r>
            <a:r>
              <a:rPr lang="en-US" sz="1200" b="0" i="0" u="none" strike="noStrike" err="1">
                <a:solidFill>
                  <a:srgbClr val="000000"/>
                </a:solidFill>
                <a:effectLst/>
                <a:latin typeface="Calibri Light" panose="020F0302020204030204" pitchFamily="34" charset="0"/>
              </a:rPr>
              <a:t>etc</a:t>
            </a:r>
            <a:r>
              <a:rPr lang="en-US" sz="1200" b="0" i="0" u="none" strike="noStrike">
                <a:solidFill>
                  <a:srgbClr val="000000"/>
                </a:solidFill>
                <a:effectLst/>
                <a:latin typeface="Calibri Light" panose="020F03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1200" b="0" i="0" u="none" strike="noStrike">
                <a:solidFill>
                  <a:srgbClr val="000000"/>
                </a:solidFill>
                <a:effectLst/>
                <a:latin typeface="Calibri Light" panose="020F0302020204030204" pitchFamily="34" charset="0"/>
              </a:rPr>
              <a:t>Locate House Sites—away from natural features, keep views in mind, single loaded streets,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1200" b="0" i="0" u="none" strike="noStrike">
                <a:solidFill>
                  <a:srgbClr val="000000"/>
                </a:solidFill>
                <a:effectLst/>
                <a:latin typeface="Calibri Light" panose="020F0302020204030204" pitchFamily="34" charset="0"/>
              </a:rPr>
              <a:t>Locate Infrastructure (Roads)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1200" b="0" i="0" u="none" strike="noStrike">
                <a:solidFill>
                  <a:srgbClr val="000000"/>
                </a:solidFill>
                <a:effectLst/>
                <a:latin typeface="Calibri Light" panose="020F0302020204030204" pitchFamily="34" charset="0"/>
              </a:rPr>
              <a:t>Draw Lot lines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What are we assessing? Why?  Focus on environmental features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cs typeface="Calibri"/>
              </a:rPr>
              <a:t>Usable open space (flat and dry) would be required IN ADDITION TO areas that must remain open because they can’t be built on (steep and wet) </a:t>
            </a:r>
            <a:endParaRPr lang="en-US" baseline="0"/>
          </a:p>
          <a:p>
            <a:endParaRPr lang="en-US" sz="1200" b="0" i="0" u="none" strike="noStrike">
              <a:solidFill>
                <a:srgbClr val="000000"/>
              </a:solidFill>
              <a:effectLst/>
              <a:latin typeface="Calibri Light" panose="020F0302020204030204" pitchFamily="34" charset="0"/>
            </a:endParaRPr>
          </a:p>
          <a:p>
            <a:r>
              <a:rPr lang="en-US" sz="1200" b="0" i="0" u="none" strike="noStrike">
                <a:solidFill>
                  <a:srgbClr val="000000"/>
                </a:solidFill>
                <a:effectLst/>
                <a:latin typeface="Calibri Light" panose="020F0302020204030204" pitchFamily="34" charset="0"/>
              </a:rPr>
              <a:t>We understand that some communities in the watershed are more built out than others. </a:t>
            </a:r>
          </a:p>
          <a:p>
            <a:r>
              <a:rPr lang="en-US" sz="1200" b="0" i="0" u="none" strike="noStrike">
                <a:solidFill>
                  <a:srgbClr val="000000"/>
                </a:solidFill>
                <a:effectLst/>
                <a:latin typeface="Calibri Light" panose="020F0302020204030204" pitchFamily="34" charset="0"/>
              </a:rPr>
              <a:t>The 4 step design process will be more applicable for some municipalities than others. </a:t>
            </a:r>
          </a:p>
          <a:p>
            <a:r>
              <a:rPr lang="en-US" sz="1200" b="0" i="0" u="none" strike="noStrike">
                <a:solidFill>
                  <a:srgbClr val="000000"/>
                </a:solidFill>
                <a:effectLst/>
                <a:latin typeface="Calibri Light" panose="020F0302020204030204" pitchFamily="34" charset="0"/>
              </a:rPr>
              <a:t>This option can apply to redevelopments to enhance resilience </a:t>
            </a:r>
          </a:p>
          <a:p>
            <a:endParaRPr lang="en-US" sz="1200" b="0" i="0" u="none" strike="noStrike">
              <a:solidFill>
                <a:srgbClr val="000000"/>
              </a:solidFill>
              <a:effectLst/>
              <a:latin typeface="Calibri Light" panose="020F0302020204030204" pitchFamily="34" charset="0"/>
            </a:endParaRPr>
          </a:p>
        </p:txBody>
      </p:sp>
    </p:spTree>
    <p:extLst>
      <p:ext uri="{BB962C8B-B14F-4D97-AF65-F5344CB8AC3E}">
        <p14:creationId xmlns:p14="http://schemas.microsoft.com/office/powerpoint/2010/main" val="3719517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What are we assessing? Why?</a:t>
            </a:r>
          </a:p>
          <a:p>
            <a:endParaRPr lang="en-US">
              <a:cs typeface="Calibri"/>
            </a:endParaRPr>
          </a:p>
          <a:p>
            <a:r>
              <a:rPr lang="en-US">
                <a:cs typeface="Calibri"/>
              </a:rPr>
              <a:t>Kate</a:t>
            </a:r>
          </a:p>
          <a:p>
            <a:r>
              <a:rPr lang="en-US">
                <a:cs typeface="Calibri"/>
              </a:rPr>
              <a:t>The site practices are for landowners and developers that want to go that extra mile </a:t>
            </a:r>
          </a:p>
          <a:p>
            <a:r>
              <a:rPr lang="en-US">
                <a:cs typeface="Calibri"/>
              </a:rPr>
              <a:t>These practices are newer and should be permitted and encouraged </a:t>
            </a:r>
          </a:p>
          <a:p>
            <a:r>
              <a:rPr lang="en-US">
                <a:cs typeface="Calibri"/>
              </a:rPr>
              <a:t>Non-profits are doing this work, including Eastern </a:t>
            </a:r>
            <a:r>
              <a:rPr lang="en-US" err="1">
                <a:cs typeface="Calibri"/>
              </a:rPr>
              <a:t>DelCo</a:t>
            </a:r>
            <a:r>
              <a:rPr lang="en-US">
                <a:cs typeface="Calibri"/>
              </a:rPr>
              <a:t> Stormwater Collaborative </a:t>
            </a:r>
          </a:p>
          <a:p>
            <a:endParaRPr lang="en-US">
              <a:cs typeface="Calibri"/>
            </a:endParaRPr>
          </a:p>
          <a:p>
            <a:r>
              <a:rPr lang="en-US" sz="1800" b="0" i="0" u="none" strike="noStrike">
                <a:solidFill>
                  <a:srgbClr val="000000"/>
                </a:solidFill>
                <a:effectLst/>
                <a:latin typeface="Calibri Light" panose="020F0302020204030204" pitchFamily="34" charset="0"/>
              </a:rPr>
              <a:t>Lawn reduction or removal? </a:t>
            </a:r>
          </a:p>
          <a:p>
            <a:r>
              <a:rPr lang="en-US" sz="1800" b="0" i="0" u="none" strike="noStrike">
                <a:solidFill>
                  <a:srgbClr val="000000"/>
                </a:solidFill>
                <a:effectLst/>
                <a:latin typeface="Calibri Light" panose="020F0302020204030204" pitchFamily="34" charset="0"/>
              </a:rPr>
              <a:t>Rooftop downspouts disconnected when storage tanks, pervious area adjacent</a:t>
            </a:r>
            <a:r>
              <a:rPr lang="en-US"/>
              <a:t> </a:t>
            </a:r>
            <a:r>
              <a:rPr lang="en-US" sz="1800" b="0" i="0" u="none" strike="noStrike">
                <a:solidFill>
                  <a:srgbClr val="000000"/>
                </a:solidFill>
                <a:effectLst/>
                <a:latin typeface="Calibri Light" panose="020F0302020204030204" pitchFamily="34" charset="0"/>
              </a:rPr>
              <a:t>·         </a:t>
            </a:r>
          </a:p>
          <a:p>
            <a:r>
              <a:rPr lang="en-US" sz="1800" b="0" i="0" u="none" strike="noStrike">
                <a:solidFill>
                  <a:srgbClr val="000000"/>
                </a:solidFill>
                <a:effectLst/>
                <a:latin typeface="Calibri Light" panose="020F0302020204030204" pitchFamily="34" charset="0"/>
              </a:rPr>
              <a:t>Rain barrels and temporary storage allowed/credited</a:t>
            </a:r>
            <a:r>
              <a:rPr lang="en-US"/>
              <a:t> </a:t>
            </a:r>
            <a:r>
              <a:rPr lang="en-US" sz="1800" b="0" i="0" u="none" strike="noStrike">
                <a:solidFill>
                  <a:srgbClr val="000000"/>
                </a:solidFill>
                <a:effectLst/>
                <a:latin typeface="Calibri Light" panose="020F0302020204030204" pitchFamily="34" charset="0"/>
              </a:rPr>
              <a:t>·         </a:t>
            </a:r>
          </a:p>
          <a:p>
            <a:r>
              <a:rPr lang="en-US" sz="1800" b="0" i="0" u="none" strike="noStrike">
                <a:solidFill>
                  <a:srgbClr val="000000"/>
                </a:solidFill>
                <a:effectLst/>
                <a:latin typeface="Calibri Light" panose="020F0302020204030204" pitchFamily="34" charset="0"/>
              </a:rPr>
              <a:t>Greywater for exterior uses</a:t>
            </a:r>
            <a:r>
              <a:rPr lang="en-US"/>
              <a:t> </a:t>
            </a:r>
            <a:r>
              <a:rPr lang="en-US" sz="1800" b="0" i="0" u="none" strike="noStrike">
                <a:solidFill>
                  <a:srgbClr val="000000"/>
                </a:solidFill>
                <a:effectLst/>
                <a:latin typeface="Calibri Light" panose="020F0302020204030204" pitchFamily="34" charset="0"/>
              </a:rPr>
              <a:t>·         </a:t>
            </a:r>
          </a:p>
          <a:p>
            <a:r>
              <a:rPr lang="en-US" sz="1800" b="0" i="0" u="none" strike="noStrike">
                <a:solidFill>
                  <a:srgbClr val="000000"/>
                </a:solidFill>
                <a:effectLst/>
                <a:latin typeface="Calibri Light" panose="020F0302020204030204" pitchFamily="34" charset="0"/>
              </a:rPr>
              <a:t>Requirement to conserve native soils</a:t>
            </a:r>
            <a:r>
              <a:rPr lang="en-US"/>
              <a:t> </a:t>
            </a:r>
          </a:p>
          <a:p>
            <a:r>
              <a:rPr lang="en-US" sz="1800" b="0" i="0" u="none" strike="noStrike">
                <a:solidFill>
                  <a:srgbClr val="000000"/>
                </a:solidFill>
                <a:effectLst/>
                <a:latin typeface="Calibri Light" panose="020F0302020204030204" pitchFamily="34" charset="0"/>
              </a:rPr>
              <a:t>Permit required (or other protection/ownership) for removal of trees within public right of way</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AF3AF63F-3209-4F72-A7C3-41358118FD1D}" type="slidenum">
              <a:rPr lang="en-US" smtClean="0"/>
              <a:t>27</a:t>
            </a:fld>
            <a:endParaRPr lang="en-US"/>
          </a:p>
        </p:txBody>
      </p:sp>
    </p:spTree>
    <p:extLst>
      <p:ext uri="{BB962C8B-B14F-4D97-AF65-F5344CB8AC3E}">
        <p14:creationId xmlns:p14="http://schemas.microsoft.com/office/powerpoint/2010/main" val="977805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a:p>
            <a:endParaRPr lang="en-US"/>
          </a:p>
          <a:p>
            <a:r>
              <a:rPr lang="en-US"/>
              <a:t>Street Design:</a:t>
            </a:r>
          </a:p>
          <a:p>
            <a:r>
              <a:rPr lang="en-US"/>
              <a:t>Wider streets (w/curbs) convey/contribute to more runoff</a:t>
            </a:r>
          </a:p>
          <a:p>
            <a:r>
              <a:rPr lang="en-US"/>
              <a:t>Create need for more (grey) infrastructure, more municipal responsibility</a:t>
            </a:r>
          </a:p>
          <a:p>
            <a:pPr marL="0" indent="0">
              <a:buFont typeface="Arial,Sans-Serif"/>
              <a:buNone/>
            </a:pPr>
            <a:r>
              <a:rPr lang="en-US"/>
              <a:t>Direction of flow - upper v. lower watershed</a:t>
            </a:r>
          </a:p>
          <a:p>
            <a:pPr marL="0" indent="0">
              <a:buFont typeface="Arial,Sans-Serif"/>
              <a:buNone/>
            </a:pPr>
            <a:endParaRPr lang="en-US">
              <a:cs typeface="Calibri" panose="020F0502020204030204"/>
            </a:endParaRPr>
          </a:p>
          <a:p>
            <a:pPr marL="0" indent="0">
              <a:buFont typeface="Arial,Sans-Serif"/>
              <a:buNone/>
            </a:pPr>
            <a:r>
              <a:rPr lang="en-US">
                <a:cs typeface="Calibri" panose="020F0502020204030204"/>
              </a:rPr>
              <a:t>What are we assessing and why in terms of the watershed</a:t>
            </a:r>
          </a:p>
          <a:p>
            <a:pPr marL="0" indent="0">
              <a:buFont typeface="Arial,Sans-Serif"/>
              <a:buNone/>
            </a:pPr>
            <a:r>
              <a:rPr lang="en-US">
                <a:cs typeface="Calibri" panose="020F0502020204030204"/>
              </a:rPr>
              <a:t>Wider the street, more stormwater, more into streams, more erosion, more flooding downstream</a:t>
            </a:r>
          </a:p>
          <a:p>
            <a:pPr marL="0" indent="0">
              <a:buFont typeface="Arial,Sans-Serif"/>
              <a:buNone/>
            </a:pPr>
            <a:r>
              <a:rPr lang="en-US">
                <a:cs typeface="Calibri" panose="020F0502020204030204"/>
              </a:rPr>
              <a:t>Make sure we tie it to the watershed</a:t>
            </a:r>
          </a:p>
          <a:p>
            <a:pPr marL="0" indent="0">
              <a:buFont typeface="Arial,Sans-Serif"/>
              <a:buNone/>
            </a:pPr>
            <a:endParaRPr lang="en-US">
              <a:cs typeface="Calibri" panose="020F0502020204030204"/>
            </a:endParaRPr>
          </a:p>
          <a:p>
            <a:pPr marL="0" indent="0">
              <a:buFont typeface="Arial,Sans-Serif"/>
              <a:buNone/>
            </a:pPr>
            <a:r>
              <a:rPr lang="en-US">
                <a:cs typeface="Calibri" panose="020F0502020204030204"/>
              </a:rPr>
              <a:t>Widths vis a vis parking</a:t>
            </a:r>
          </a:p>
          <a:p>
            <a:pPr marL="0" indent="0">
              <a:buFont typeface="Arial,Sans-Serif"/>
              <a:buNone/>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AF3AF63F-3209-4F72-A7C3-41358118FD1D}" type="slidenum">
              <a:rPr lang="en-US" smtClean="0"/>
              <a:t>28</a:t>
            </a:fld>
            <a:endParaRPr lang="en-US"/>
          </a:p>
        </p:txBody>
      </p:sp>
    </p:spTree>
    <p:extLst>
      <p:ext uri="{BB962C8B-B14F-4D97-AF65-F5344CB8AC3E}">
        <p14:creationId xmlns:p14="http://schemas.microsoft.com/office/powerpoint/2010/main" val="900108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a:p>
            <a:endParaRPr lang="en-US"/>
          </a:p>
          <a:p>
            <a:pPr marL="171450" indent="-171450">
              <a:buFont typeface="Arial,Sans-Serif"/>
              <a:buChar char="•"/>
            </a:pPr>
            <a:r>
              <a:rPr lang="en-US"/>
              <a:t>Street trees every 30’</a:t>
            </a:r>
            <a:endParaRPr lang="en-US">
              <a:cs typeface="Calibri"/>
            </a:endParaRPr>
          </a:p>
          <a:p>
            <a:pPr marL="171450" indent="-171450">
              <a:buFont typeface="Arial,Sans-Serif"/>
              <a:buChar char="•"/>
            </a:pPr>
            <a:r>
              <a:rPr lang="en-US"/>
              <a:t>Curbing requirements waived to allow stormwater infiltration</a:t>
            </a:r>
          </a:p>
          <a:p>
            <a:pPr marL="171450" indent="-171450">
              <a:buFont typeface="Arial,Sans-Serif"/>
              <a:buChar char="•"/>
            </a:pPr>
            <a:r>
              <a:rPr lang="en-US">
                <a:cs typeface="Calibri"/>
              </a:rPr>
              <a:t>Width requirement W, W/O parking - </a:t>
            </a:r>
            <a:r>
              <a:rPr lang="en-US"/>
              <a:t>Road diet/minimum width</a:t>
            </a:r>
          </a:p>
          <a:p>
            <a:pPr marL="171450" indent="-171450">
              <a:buFont typeface="Arial,Sans-Serif"/>
              <a:buChar char="•"/>
            </a:pPr>
            <a:r>
              <a:rPr lang="en-US">
                <a:cs typeface="Calibri"/>
              </a:rPr>
              <a:t>BMP </a:t>
            </a:r>
            <a:r>
              <a:rPr lang="en-US" err="1">
                <a:cs typeface="Calibri"/>
              </a:rPr>
              <a:t>bumpouts</a:t>
            </a:r>
            <a:r>
              <a:rPr lang="en-US">
                <a:cs typeface="Calibri"/>
              </a:rPr>
              <a:t> – direct runoff</a:t>
            </a:r>
          </a:p>
          <a:p>
            <a:endParaRPr lang="en-US">
              <a:cs typeface="Calibri"/>
            </a:endParaRPr>
          </a:p>
          <a:p>
            <a:r>
              <a:rPr lang="en-US">
                <a:cs typeface="Calibri"/>
              </a:rPr>
              <a:t>Streets as conveyance</a:t>
            </a:r>
          </a:p>
          <a:p>
            <a:pPr marL="171450" indent="-171450">
              <a:buFont typeface="Arial"/>
              <a:buChar char="•"/>
            </a:pPr>
            <a:endParaRPr lang="en-US">
              <a:cs typeface="Calibri"/>
            </a:endParaRPr>
          </a:p>
          <a:p>
            <a:pPr marL="171450" indent="-171450">
              <a:buFont typeface="Arial"/>
              <a:buChar char="•"/>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F3AF63F-3209-4F72-A7C3-41358118FD1D}" type="slidenum">
              <a:rPr lang="en-US" smtClean="0"/>
              <a:t>29</a:t>
            </a:fld>
            <a:endParaRPr lang="en-US"/>
          </a:p>
        </p:txBody>
      </p:sp>
    </p:spTree>
    <p:extLst>
      <p:ext uri="{BB962C8B-B14F-4D97-AF65-F5344CB8AC3E}">
        <p14:creationId xmlns:p14="http://schemas.microsoft.com/office/powerpoint/2010/main" val="571539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E6271E-95F5-4048-93E0-E4E179BBAC75}" type="slidenum">
              <a:rPr lang="en-US" smtClean="0"/>
              <a:pPr/>
              <a:t>3</a:t>
            </a:fld>
            <a:endParaRPr lang="en-US"/>
          </a:p>
        </p:txBody>
      </p:sp>
    </p:spTree>
    <p:extLst>
      <p:ext uri="{BB962C8B-B14F-4D97-AF65-F5344CB8AC3E}">
        <p14:creationId xmlns:p14="http://schemas.microsoft.com/office/powerpoint/2010/main" val="4056457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a:p>
            <a:endParaRPr lang="en-US"/>
          </a:p>
          <a:p>
            <a:r>
              <a:rPr lang="en-US"/>
              <a:t>Parking lot – probably too many spaces, shared parking, reserve parking, </a:t>
            </a:r>
            <a:r>
              <a:rPr lang="en-US" err="1"/>
              <a:t>MAXimum</a:t>
            </a:r>
            <a:r>
              <a:rPr lang="en-US"/>
              <a:t> ratios, landscaping for </a:t>
            </a:r>
            <a:r>
              <a:rPr lang="en-US" err="1"/>
              <a:t>swm</a:t>
            </a:r>
            <a:r>
              <a:rPr lang="en-US"/>
              <a:t>, minimum landscaping</a:t>
            </a:r>
          </a:p>
          <a:p>
            <a:endParaRPr lang="en-US"/>
          </a:p>
          <a:p>
            <a:r>
              <a:rPr lang="en-US"/>
              <a:t>Amounts of impervious surface</a:t>
            </a:r>
          </a:p>
          <a:p>
            <a:r>
              <a:rPr lang="en-US"/>
              <a:t>Landscaping as GSI</a:t>
            </a:r>
          </a:p>
          <a:p>
            <a:r>
              <a:rPr lang="en-US"/>
              <a:t>Are they permitted within riparian buffers?</a:t>
            </a:r>
          </a:p>
        </p:txBody>
      </p:sp>
      <p:sp>
        <p:nvSpPr>
          <p:cNvPr id="4" name="Slide Number Placeholder 3"/>
          <p:cNvSpPr>
            <a:spLocks noGrp="1"/>
          </p:cNvSpPr>
          <p:nvPr>
            <p:ph type="sldNum" sz="quarter" idx="5"/>
          </p:nvPr>
        </p:nvSpPr>
        <p:spPr/>
        <p:txBody>
          <a:bodyPr/>
          <a:lstStyle/>
          <a:p>
            <a:fld id="{AF3AF63F-3209-4F72-A7C3-41358118FD1D}" type="slidenum">
              <a:rPr lang="en-US" smtClean="0"/>
              <a:t>30</a:t>
            </a:fld>
            <a:endParaRPr lang="en-US"/>
          </a:p>
        </p:txBody>
      </p:sp>
    </p:spTree>
    <p:extLst>
      <p:ext uri="{BB962C8B-B14F-4D97-AF65-F5344CB8AC3E}">
        <p14:creationId xmlns:p14="http://schemas.microsoft.com/office/powerpoint/2010/main" val="3819805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Parking lot – probably too many spaces, shared parking, reserve parking, </a:t>
            </a:r>
            <a:r>
              <a:rPr lang="en-US" err="1"/>
              <a:t>MAXimum</a:t>
            </a:r>
            <a:r>
              <a:rPr lang="en-US"/>
              <a:t> ratios, landscaping for </a:t>
            </a:r>
            <a:r>
              <a:rPr lang="en-US" err="1"/>
              <a:t>swm</a:t>
            </a:r>
            <a:endParaRPr lang="en-US">
              <a:cs typeface="Calibri"/>
            </a:endParaRPr>
          </a:p>
          <a:p>
            <a:endParaRPr lang="en-US">
              <a:cs typeface="Calibri"/>
            </a:endParaRPr>
          </a:p>
          <a:p>
            <a:r>
              <a:rPr lang="en-US">
                <a:cs typeface="Calibri"/>
              </a:rPr>
              <a:t>Curb Cut/No Curb – permitted or required?</a:t>
            </a:r>
          </a:p>
          <a:p>
            <a:r>
              <a:rPr lang="en-US">
                <a:cs typeface="Calibri"/>
              </a:rPr>
              <a:t>Permeable paving</a:t>
            </a:r>
          </a:p>
          <a:p>
            <a:r>
              <a:rPr lang="en-US">
                <a:cs typeface="Calibri"/>
              </a:rPr>
              <a:t>Stall dimensions</a:t>
            </a:r>
          </a:p>
        </p:txBody>
      </p:sp>
      <p:sp>
        <p:nvSpPr>
          <p:cNvPr id="4" name="Slide Number Placeholder 3"/>
          <p:cNvSpPr>
            <a:spLocks noGrp="1"/>
          </p:cNvSpPr>
          <p:nvPr>
            <p:ph type="sldNum" sz="quarter" idx="5"/>
          </p:nvPr>
        </p:nvSpPr>
        <p:spPr/>
        <p:txBody>
          <a:bodyPr/>
          <a:lstStyle/>
          <a:p>
            <a:fld id="{AF3AF63F-3209-4F72-A7C3-41358118FD1D}" type="slidenum">
              <a:rPr lang="en-US" smtClean="0"/>
              <a:t>31</a:t>
            </a:fld>
            <a:endParaRPr lang="en-US"/>
          </a:p>
        </p:txBody>
      </p:sp>
    </p:spTree>
    <p:extLst>
      <p:ext uri="{BB962C8B-B14F-4D97-AF65-F5344CB8AC3E}">
        <p14:creationId xmlns:p14="http://schemas.microsoft.com/office/powerpoint/2010/main" val="32401687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 </a:t>
            </a:r>
          </a:p>
          <a:p>
            <a:endParaRPr lang="en-US">
              <a:cs typeface="Calibri"/>
            </a:endParaRPr>
          </a:p>
          <a:p>
            <a:r>
              <a:rPr lang="en-US" altLang="en-US"/>
              <a:t>We know they are good and want them:</a:t>
            </a:r>
            <a:endParaRPr lang="en-US">
              <a:cs typeface="Calibri"/>
            </a:endParaRPr>
          </a:p>
          <a:p>
            <a:endParaRPr lang="en-US">
              <a:cs typeface="Calibri"/>
            </a:endParaRPr>
          </a:p>
          <a:p>
            <a:pPr marL="171450" indent="-171450">
              <a:buFont typeface="Arial" panose="020B0604020202020204" pitchFamily="34" charset="0"/>
              <a:buChar char="•"/>
            </a:pPr>
            <a:r>
              <a:rPr lang="en-US" altLang="en-US"/>
              <a:t>Filter nutrients, pesticides, animal water, sediment</a:t>
            </a:r>
          </a:p>
          <a:p>
            <a:pPr marL="171450" indent="-171450">
              <a:buFont typeface="Arial" panose="020B0604020202020204" pitchFamily="34" charset="0"/>
              <a:buChar char="•"/>
            </a:pPr>
            <a:r>
              <a:rPr lang="en-US" altLang="en-US"/>
              <a:t>Stabilize eroding banks</a:t>
            </a:r>
          </a:p>
          <a:p>
            <a:pPr marL="171450" indent="-171450">
              <a:buFont typeface="Arial" panose="020B0604020202020204" pitchFamily="34" charset="0"/>
              <a:buChar char="•"/>
            </a:pPr>
            <a:r>
              <a:rPr lang="en-US" altLang="en-US"/>
              <a:t>Shade, shelter and food for aquatic organisms</a:t>
            </a:r>
          </a:p>
          <a:p>
            <a:endParaRPr lang="en-US" altLang="en-US"/>
          </a:p>
          <a:p>
            <a:r>
              <a:rPr lang="en-US" altLang="en-US"/>
              <a:t>We know that they aren’t practical everywhere and aren’t trying to make a judgement, but we do want to get a sense of how comprehensive codes are in the </a:t>
            </a:r>
          </a:p>
          <a:p>
            <a:endParaRPr lang="en-US" altLang="en-US"/>
          </a:p>
          <a:p>
            <a:r>
              <a:rPr lang="en-US" altLang="en-US"/>
              <a:t>Every foot of tree cover next to a stream is important. </a:t>
            </a:r>
          </a:p>
          <a:p>
            <a:r>
              <a:rPr lang="en-US" altLang="en-US"/>
              <a:t>While even 30 feet removes 65% of sediment, what people don’t understand is that it’s the fine silts and clay that clog fish gills. </a:t>
            </a:r>
          </a:p>
          <a:p>
            <a:r>
              <a:rPr lang="en-US" altLang="en-US"/>
              <a:t>Those fine silts and clay aren’t removed until we get to about 100 feet of forested buffer.</a:t>
            </a:r>
          </a:p>
          <a:p>
            <a:endParaRPr lang="en-US">
              <a:cs typeface="Calibri"/>
            </a:endParaRPr>
          </a:p>
        </p:txBody>
      </p:sp>
      <p:sp>
        <p:nvSpPr>
          <p:cNvPr id="4" name="Slide Number Placeholder 3"/>
          <p:cNvSpPr>
            <a:spLocks noGrp="1"/>
          </p:cNvSpPr>
          <p:nvPr>
            <p:ph type="sldNum" sz="quarter" idx="5"/>
          </p:nvPr>
        </p:nvSpPr>
        <p:spPr/>
        <p:txBody>
          <a:bodyPr/>
          <a:lstStyle/>
          <a:p>
            <a:fld id="{AF3AF63F-3209-4F72-A7C3-41358118FD1D}" type="slidenum">
              <a:rPr lang="en-US" smtClean="0"/>
              <a:t>32</a:t>
            </a:fld>
            <a:endParaRPr lang="en-US"/>
          </a:p>
        </p:txBody>
      </p:sp>
    </p:spTree>
    <p:extLst>
      <p:ext uri="{BB962C8B-B14F-4D97-AF65-F5344CB8AC3E}">
        <p14:creationId xmlns:p14="http://schemas.microsoft.com/office/powerpoint/2010/main" val="1228979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 </a:t>
            </a:r>
          </a:p>
          <a:p>
            <a:endParaRPr lang="en-US">
              <a:cs typeface="Calibri"/>
            </a:endParaRPr>
          </a:p>
          <a:p>
            <a:r>
              <a:rPr lang="en-US">
                <a:cs typeface="Calibri"/>
              </a:rPr>
              <a:t>Why – to promote infiltration </a:t>
            </a:r>
          </a:p>
          <a:p>
            <a:r>
              <a:rPr lang="en-US">
                <a:cs typeface="Calibri"/>
              </a:rPr>
              <a:t>Prevent Flooding downstream,</a:t>
            </a:r>
          </a:p>
          <a:p>
            <a:r>
              <a:rPr lang="en-US">
                <a:cs typeface="Calibri"/>
              </a:rPr>
              <a:t>Flooding</a:t>
            </a:r>
          </a:p>
          <a:p>
            <a:endParaRPr lang="en-US">
              <a:cs typeface="Calibri"/>
            </a:endParaRPr>
          </a:p>
          <a:p>
            <a:endParaRPr lang="en-US">
              <a:cs typeface="Calibri"/>
            </a:endParaRPr>
          </a:p>
          <a:p>
            <a:pPr marL="171450" indent="-171450">
              <a:buFont typeface="Arial" panose="020B0604020202020204" pitchFamily="34" charset="0"/>
              <a:buChar char="•"/>
            </a:pPr>
            <a:r>
              <a:rPr lang="en-US">
                <a:cs typeface="Calibri"/>
              </a:rPr>
              <a:t>Curbs/Street </a:t>
            </a:r>
            <a:r>
              <a:rPr lang="en-US" err="1">
                <a:cs typeface="Calibri"/>
              </a:rPr>
              <a:t>Bumpouts</a:t>
            </a:r>
            <a:endParaRPr lang="en-US">
              <a:cs typeface="Calibri"/>
            </a:endParaRPr>
          </a:p>
          <a:p>
            <a:pPr marL="171450" indent="-171450">
              <a:buFont typeface="Arial" panose="020B0604020202020204" pitchFamily="34" charset="0"/>
              <a:buChar char="•"/>
            </a:pPr>
            <a:r>
              <a:rPr lang="en-US">
                <a:cs typeface="Calibri"/>
              </a:rPr>
              <a:t>Reduction in post-construction runoff</a:t>
            </a:r>
          </a:p>
          <a:p>
            <a:pPr marL="171450" indent="-171450">
              <a:buFont typeface="Arial" panose="020B0604020202020204" pitchFamily="34" charset="0"/>
              <a:buChar char="•"/>
            </a:pPr>
            <a:r>
              <a:rPr lang="en-US">
                <a:cs typeface="Calibri"/>
              </a:rPr>
              <a:t>Maintenance of BMPs</a:t>
            </a:r>
          </a:p>
          <a:p>
            <a:pPr marL="171450" indent="-171450">
              <a:buFont typeface="Arial" panose="020B0604020202020204" pitchFamily="34" charset="0"/>
              <a:buChar char="•"/>
            </a:pPr>
            <a:r>
              <a:rPr lang="en-US">
                <a:cs typeface="Calibri"/>
              </a:rPr>
              <a:t>Impervious reduction</a:t>
            </a:r>
          </a:p>
          <a:p>
            <a:pPr marL="171450" indent="-171450">
              <a:buFont typeface="Arial" panose="020B0604020202020204" pitchFamily="34" charset="0"/>
              <a:buChar char="•"/>
            </a:pPr>
            <a:r>
              <a:rPr lang="en-US">
                <a:cs typeface="Calibri"/>
              </a:rPr>
              <a:t>Manage erosion</a:t>
            </a:r>
          </a:p>
        </p:txBody>
      </p:sp>
      <p:sp>
        <p:nvSpPr>
          <p:cNvPr id="4" name="Slide Number Placeholder 3"/>
          <p:cNvSpPr>
            <a:spLocks noGrp="1"/>
          </p:cNvSpPr>
          <p:nvPr>
            <p:ph type="sldNum" sz="quarter" idx="5"/>
          </p:nvPr>
        </p:nvSpPr>
        <p:spPr/>
        <p:txBody>
          <a:bodyPr/>
          <a:lstStyle/>
          <a:p>
            <a:fld id="{AF3AF63F-3209-4F72-A7C3-41358118FD1D}" type="slidenum">
              <a:rPr lang="en-US" smtClean="0"/>
              <a:t>33</a:t>
            </a:fld>
            <a:endParaRPr lang="en-US"/>
          </a:p>
        </p:txBody>
      </p:sp>
    </p:spTree>
    <p:extLst>
      <p:ext uri="{BB962C8B-B14F-4D97-AF65-F5344CB8AC3E}">
        <p14:creationId xmlns:p14="http://schemas.microsoft.com/office/powerpoint/2010/main" val="3119354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Digital billboards</a:t>
            </a:r>
          </a:p>
          <a:p>
            <a:r>
              <a:rPr lang="en-US"/>
              <a:t>Warehouses</a:t>
            </a:r>
          </a:p>
          <a:p>
            <a:r>
              <a:rPr lang="en-US"/>
              <a:t>Noise/Light Pollution</a:t>
            </a:r>
          </a:p>
          <a:p>
            <a:endParaRPr lang="en-US"/>
          </a:p>
          <a:p>
            <a:r>
              <a:rPr lang="en-US"/>
              <a:t>Where is it permitted?</a:t>
            </a:r>
          </a:p>
          <a:p>
            <a:endParaRPr lang="en-US"/>
          </a:p>
          <a:p>
            <a:r>
              <a:rPr lang="en-US"/>
              <a:t>Appropriate on </a:t>
            </a:r>
            <a:r>
              <a:rPr lang="en-US" err="1"/>
              <a:t>greyfields</a:t>
            </a:r>
            <a:r>
              <a:rPr lang="en-US"/>
              <a:t>, close access to highways, where re-development is being encouraged</a:t>
            </a:r>
          </a:p>
          <a:p>
            <a:endParaRPr lang="en-US"/>
          </a:p>
          <a:p>
            <a:r>
              <a:rPr lang="en-US"/>
              <a:t>Environmental Impact Statements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Perceived Threat/Trend?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Make sure we stop and ask what is happening now, what is coming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Pause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7F80AA3A-0B3B-4913-8FFF-DB9A3568D5C3}" type="slidenum">
              <a:rPr lang="en-US" smtClean="0"/>
              <a:pPr/>
              <a:t>34</a:t>
            </a:fld>
            <a:endParaRPr lang="en-US"/>
          </a:p>
        </p:txBody>
      </p:sp>
    </p:spTree>
    <p:extLst>
      <p:ext uri="{BB962C8B-B14F-4D97-AF65-F5344CB8AC3E}">
        <p14:creationId xmlns:p14="http://schemas.microsoft.com/office/powerpoint/2010/main" val="2600523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Importance of assessing municipalities in context – suburban v. urban, top of watershed v. bottom etc.</a:t>
            </a:r>
          </a:p>
          <a:p>
            <a:endParaRPr lang="en-US"/>
          </a:p>
          <a:p>
            <a:r>
              <a:rPr lang="en-US"/>
              <a:t>Reiterate we are not scoring, but looking for gaps, outdated ordinances</a:t>
            </a:r>
          </a:p>
          <a:p>
            <a:endParaRPr lang="en-US"/>
          </a:p>
          <a:p>
            <a:r>
              <a:rPr lang="en-US"/>
              <a:t>Working on assessment on Upper Darby – pilot version to see if it works and compile</a:t>
            </a:r>
          </a:p>
          <a:p>
            <a:endParaRPr lang="en-US"/>
          </a:p>
          <a:p>
            <a:r>
              <a:rPr lang="en-US"/>
              <a:t>Stop and ask what we’ve missed – are there ordinances that we have missed? What codes are missing?</a:t>
            </a:r>
          </a:p>
          <a:p>
            <a:endParaRPr lang="en-US"/>
          </a:p>
          <a:p>
            <a:endParaRPr lang="en-US"/>
          </a:p>
        </p:txBody>
      </p:sp>
      <p:sp>
        <p:nvSpPr>
          <p:cNvPr id="4" name="Slide Number Placeholder 3"/>
          <p:cNvSpPr>
            <a:spLocks noGrp="1"/>
          </p:cNvSpPr>
          <p:nvPr>
            <p:ph type="sldNum" sz="quarter" idx="5"/>
          </p:nvPr>
        </p:nvSpPr>
        <p:spPr/>
        <p:txBody>
          <a:bodyPr/>
          <a:lstStyle/>
          <a:p>
            <a:fld id="{7F80AA3A-0B3B-4913-8FFF-DB9A3568D5C3}" type="slidenum">
              <a:rPr lang="en-US" smtClean="0"/>
              <a:pPr/>
              <a:t>35</a:t>
            </a:fld>
            <a:endParaRPr lang="en-US"/>
          </a:p>
        </p:txBody>
      </p:sp>
    </p:spTree>
    <p:extLst>
      <p:ext uri="{BB962C8B-B14F-4D97-AF65-F5344CB8AC3E}">
        <p14:creationId xmlns:p14="http://schemas.microsoft.com/office/powerpoint/2010/main" val="1571220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descr="150"/>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08B2A8C-787D-41C0-9667-F958A31169F3}" type="slidenum">
              <a:rPr kumimoji="0" lang="en-US" sz="1300" b="0" i="1"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3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3907" name="Rectangle 2"/>
          <p:cNvSpPr>
            <a:spLocks noGrp="1" noRot="1" noChangeAspect="1" noChangeArrowheads="1" noTextEdit="1"/>
          </p:cNvSpPr>
          <p:nvPr>
            <p:ph type="sldImg"/>
          </p:nvPr>
        </p:nvSpPr>
        <p:spPr>
          <a:ln/>
        </p:spPr>
      </p:sp>
      <p:sp>
        <p:nvSpPr>
          <p:cNvPr id="123908" name="Rectangle 3" descr="臰〖墰؈蜸〖젠ϥ臰〖ԍ럐〒ԍ먤〒ԍ蜨〖좀ϥ蜸〖좀ϥ臰〖ԍ럐〒ԍ먤〒ԍ蜨〖죀ϥ150"/>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Montserrat" panose="00000500000000000000" pitchFamily="2" charset="0"/>
              </a:rPr>
              <a:t>In 2012, I was working for the State of New Jersey and assisted with the Sandy Recovery </a:t>
            </a:r>
          </a:p>
          <a:p>
            <a:pPr eaLnBrk="1" hangingPunct="1"/>
            <a:endParaRPr lang="en-US" b="0" i="0">
              <a:solidFill>
                <a:srgbClr val="000000"/>
              </a:solidFill>
              <a:effectLst/>
              <a:latin typeface="Montserrat" panose="00000500000000000000" pitchFamily="2" charset="0"/>
            </a:endParaRPr>
          </a:p>
          <a:p>
            <a:pPr eaLnBrk="1" hangingPunct="1"/>
            <a:r>
              <a:rPr lang="en-US" b="0" i="0">
                <a:solidFill>
                  <a:srgbClr val="000000"/>
                </a:solidFill>
                <a:effectLst/>
                <a:latin typeface="Montserrat" panose="00000500000000000000" pitchFamily="2" charset="0"/>
              </a:rPr>
              <a:t>Program began in the 1990s and was greatly expanded after Superstorm Sandy in 2012.</a:t>
            </a:r>
          </a:p>
          <a:p>
            <a:pPr eaLnBrk="1" hangingPunct="1"/>
            <a:r>
              <a:rPr lang="en-US" b="0" i="0">
                <a:solidFill>
                  <a:srgbClr val="000000"/>
                </a:solidFill>
                <a:effectLst/>
                <a:latin typeface="Montserrat" panose="00000500000000000000" pitchFamily="2" charset="0"/>
              </a:rPr>
              <a:t>These are funds that flow through the state from FEMA</a:t>
            </a:r>
          </a:p>
          <a:p>
            <a:pPr eaLnBrk="1" hangingPunct="1"/>
            <a:r>
              <a:rPr lang="en-US" b="0" i="0">
                <a:solidFill>
                  <a:srgbClr val="000000"/>
                </a:solidFill>
                <a:effectLst/>
                <a:latin typeface="Montserrat" panose="00000500000000000000" pitchFamily="2" charset="0"/>
              </a:rPr>
              <a:t>This program works with willing landowners to buy properties that have been damaged by floods </a:t>
            </a:r>
          </a:p>
          <a:p>
            <a:pPr eaLnBrk="1" hangingPunct="1"/>
            <a:r>
              <a:rPr lang="en-US" b="0" i="0">
                <a:solidFill>
                  <a:srgbClr val="000000"/>
                </a:solidFill>
                <a:effectLst/>
                <a:latin typeface="Montserrat" panose="00000500000000000000" pitchFamily="2" charset="0"/>
              </a:rPr>
              <a:t>Properties that have submitted multiple flood claims are prioritized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000000"/>
                </a:solidFill>
                <a:effectLst/>
                <a:latin typeface="Montserrat" panose="00000500000000000000" pitchFamily="2" charset="0"/>
              </a:rPr>
              <a:t>Maps on the screen show census tracts </a:t>
            </a:r>
          </a:p>
          <a:p>
            <a:pPr eaLnBrk="1" hangingPunct="1"/>
            <a:endParaRPr lang="en-US" b="0" i="0">
              <a:solidFill>
                <a:srgbClr val="000000"/>
              </a:solidFill>
              <a:effectLst/>
              <a:latin typeface="Montserrat" panose="00000500000000000000" pitchFamily="2" charset="0"/>
            </a:endParaRPr>
          </a:p>
          <a:p>
            <a:pPr eaLnBrk="1" hangingPunct="1"/>
            <a:r>
              <a:rPr lang="en-US" b="1" i="0">
                <a:solidFill>
                  <a:srgbClr val="000000"/>
                </a:solidFill>
                <a:effectLst/>
                <a:latin typeface="Montserrat" panose="00000500000000000000" pitchFamily="2" charset="0"/>
              </a:rPr>
              <a:t>****PA does not have a similar program focused on flooding but there are other grants available. The claims data from FEMA helps municipalities understand where flooding is an issue. We are working to access this data </a:t>
            </a:r>
          </a:p>
          <a:p>
            <a:pPr eaLnBrk="1" hangingPunct="1"/>
            <a:r>
              <a:rPr lang="en-US" b="1" i="0">
                <a:solidFill>
                  <a:srgbClr val="000000"/>
                </a:solidFill>
                <a:effectLst/>
                <a:latin typeface="Montserrat" panose="00000500000000000000" pitchFamily="2" charset="0"/>
              </a:rPr>
              <a:t>****Data does not tell the whole story, not every landowner gets flood insurance </a:t>
            </a:r>
            <a:endParaRPr lang="en-US" b="0" i="0">
              <a:solidFill>
                <a:srgbClr val="000000"/>
              </a:solidFill>
              <a:effectLst/>
              <a:latin typeface="Montserrat" panose="00000500000000000000" pitchFamily="2" charset="0"/>
            </a:endParaRPr>
          </a:p>
          <a:p>
            <a:pPr eaLnBrk="1" hangingPunct="1"/>
            <a:endParaRPr lang="en-US" b="0" i="0">
              <a:solidFill>
                <a:srgbClr val="000000"/>
              </a:solidFill>
              <a:effectLst/>
              <a:latin typeface="Montserrat" panose="00000500000000000000" pitchFamily="2" charset="0"/>
            </a:endParaRPr>
          </a:p>
          <a:p>
            <a:pPr eaLnBrk="1" hangingPunct="1"/>
            <a:r>
              <a:rPr lang="en-US" b="0" i="0">
                <a:solidFill>
                  <a:srgbClr val="000000"/>
                </a:solidFill>
                <a:effectLst/>
                <a:latin typeface="Montserrat" panose="00000500000000000000" pitchFamily="2" charset="0"/>
              </a:rPr>
              <a:t>federal aid will depend on an ongoing assessment of storm damage by the Federal Emergency Management Agency, </a:t>
            </a:r>
          </a:p>
          <a:p>
            <a:pPr eaLnBrk="1" hangingPunct="1"/>
            <a:r>
              <a:rPr lang="en-US" b="0" i="0">
                <a:solidFill>
                  <a:srgbClr val="000000"/>
                </a:solidFill>
                <a:effectLst/>
                <a:latin typeface="Montserrat" panose="00000500000000000000" pitchFamily="2" charset="0"/>
              </a:rPr>
              <a:t>OPA- to DEP for recovery efforts, then worked with the </a:t>
            </a:r>
            <a:r>
              <a:rPr lang="en-US" b="0" i="0">
                <a:effectLst/>
                <a:latin typeface="-apple-system"/>
              </a:rPr>
              <a:t>Office of Water Resource Coordination</a:t>
            </a:r>
            <a:endParaRPr lang="en-US" b="0" i="0">
              <a:solidFill>
                <a:srgbClr val="000000"/>
              </a:solidFill>
              <a:effectLst/>
              <a:latin typeface="Montserrat" panose="00000500000000000000" pitchFamily="2" charset="0"/>
            </a:endParaRPr>
          </a:p>
        </p:txBody>
      </p:sp>
    </p:spTree>
    <p:extLst>
      <p:ext uri="{BB962C8B-B14F-4D97-AF65-F5344CB8AC3E}">
        <p14:creationId xmlns:p14="http://schemas.microsoft.com/office/powerpoint/2010/main" val="1253585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descr="150"/>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08B2A8C-787D-41C0-9667-F958A31169F3}" type="slidenum">
              <a:rPr kumimoji="0" lang="en-US" sz="1300" b="0" i="1"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3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3907" name="Rectangle 2"/>
          <p:cNvSpPr>
            <a:spLocks noGrp="1" noRot="1" noChangeAspect="1" noChangeArrowheads="1" noTextEdit="1"/>
          </p:cNvSpPr>
          <p:nvPr>
            <p:ph type="sldImg"/>
          </p:nvPr>
        </p:nvSpPr>
        <p:spPr>
          <a:ln/>
        </p:spPr>
      </p:sp>
      <p:sp>
        <p:nvSpPr>
          <p:cNvPr id="123908" name="Rectangle 3" descr="臰〖墰؈蜸〖젠ϥ臰〖ԍ럐〒ԍ먤〒ԍ蜨〖좀ϥ蜸〖좀ϥ臰〖ԍ럐〒ԍ먤〒ԍ蜨〖죀ϥ150"/>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Montserrat" panose="00000500000000000000" pitchFamily="2" charset="0"/>
              </a:rPr>
              <a:t>In 2012, I was working for the State of New Jersey and assisted with the Sandy Recovery </a:t>
            </a:r>
          </a:p>
          <a:p>
            <a:pPr eaLnBrk="1" hangingPunct="1"/>
            <a:endParaRPr lang="en-US" b="0" i="0">
              <a:solidFill>
                <a:srgbClr val="000000"/>
              </a:solidFill>
              <a:effectLst/>
              <a:latin typeface="Montserrat" panose="00000500000000000000" pitchFamily="2" charset="0"/>
            </a:endParaRPr>
          </a:p>
          <a:p>
            <a:pPr eaLnBrk="1" hangingPunct="1"/>
            <a:r>
              <a:rPr lang="en-US" b="0" i="0">
                <a:solidFill>
                  <a:srgbClr val="000000"/>
                </a:solidFill>
                <a:effectLst/>
                <a:latin typeface="Montserrat" panose="00000500000000000000" pitchFamily="2" charset="0"/>
              </a:rPr>
              <a:t>Program began in the 1990s and was greatly expanded after Superstorm Sandy in 2012.</a:t>
            </a:r>
          </a:p>
          <a:p>
            <a:pPr eaLnBrk="1" hangingPunct="1"/>
            <a:r>
              <a:rPr lang="en-US" b="0" i="0">
                <a:solidFill>
                  <a:srgbClr val="000000"/>
                </a:solidFill>
                <a:effectLst/>
                <a:latin typeface="Montserrat" panose="00000500000000000000" pitchFamily="2" charset="0"/>
              </a:rPr>
              <a:t>These are funds that flow through the state from FEMA</a:t>
            </a:r>
          </a:p>
          <a:p>
            <a:pPr eaLnBrk="1" hangingPunct="1"/>
            <a:r>
              <a:rPr lang="en-US" b="0" i="0">
                <a:solidFill>
                  <a:srgbClr val="000000"/>
                </a:solidFill>
                <a:effectLst/>
                <a:latin typeface="Montserrat" panose="00000500000000000000" pitchFamily="2" charset="0"/>
              </a:rPr>
              <a:t>This program works with willing landowners to buy properties that have been damaged by floods </a:t>
            </a:r>
          </a:p>
          <a:p>
            <a:pPr eaLnBrk="1" hangingPunct="1"/>
            <a:r>
              <a:rPr lang="en-US" b="0" i="0">
                <a:solidFill>
                  <a:srgbClr val="000000"/>
                </a:solidFill>
                <a:effectLst/>
                <a:latin typeface="Montserrat" panose="00000500000000000000" pitchFamily="2" charset="0"/>
              </a:rPr>
              <a:t>Properties that have submitted multiple flood claims are prioritized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000000"/>
                </a:solidFill>
                <a:effectLst/>
                <a:latin typeface="Montserrat" panose="00000500000000000000" pitchFamily="2" charset="0"/>
              </a:rPr>
              <a:t>Maps on the screen show census tracts </a:t>
            </a:r>
          </a:p>
          <a:p>
            <a:pPr eaLnBrk="1" hangingPunct="1"/>
            <a:endParaRPr lang="en-US" b="0" i="0">
              <a:solidFill>
                <a:srgbClr val="000000"/>
              </a:solidFill>
              <a:effectLst/>
              <a:latin typeface="Montserrat" panose="00000500000000000000" pitchFamily="2" charset="0"/>
            </a:endParaRPr>
          </a:p>
          <a:p>
            <a:pPr eaLnBrk="1" hangingPunct="1"/>
            <a:r>
              <a:rPr lang="en-US" b="1" i="0">
                <a:solidFill>
                  <a:srgbClr val="000000"/>
                </a:solidFill>
                <a:effectLst/>
                <a:latin typeface="Montserrat" panose="00000500000000000000" pitchFamily="2" charset="0"/>
              </a:rPr>
              <a:t>****PA does not have a similar program focused on flooding but there are other grants available. The claims data from FEMA helps municipalities understand where flooding is an issue. We are working to access this data </a:t>
            </a:r>
          </a:p>
          <a:p>
            <a:pPr eaLnBrk="1" hangingPunct="1"/>
            <a:r>
              <a:rPr lang="en-US" b="1" i="0">
                <a:solidFill>
                  <a:srgbClr val="000000"/>
                </a:solidFill>
                <a:effectLst/>
                <a:latin typeface="Montserrat" panose="00000500000000000000" pitchFamily="2" charset="0"/>
              </a:rPr>
              <a:t>****Data does not tell the whole story, not every landowner gets flood insurance </a:t>
            </a:r>
            <a:endParaRPr lang="en-US" b="0" i="0">
              <a:solidFill>
                <a:srgbClr val="000000"/>
              </a:solidFill>
              <a:effectLst/>
              <a:latin typeface="Montserrat" panose="00000500000000000000" pitchFamily="2" charset="0"/>
            </a:endParaRPr>
          </a:p>
          <a:p>
            <a:pPr eaLnBrk="1" hangingPunct="1"/>
            <a:endParaRPr lang="en-US" b="0" i="0">
              <a:solidFill>
                <a:srgbClr val="000000"/>
              </a:solidFill>
              <a:effectLst/>
              <a:latin typeface="Montserrat" panose="00000500000000000000" pitchFamily="2" charset="0"/>
            </a:endParaRPr>
          </a:p>
          <a:p>
            <a:pPr eaLnBrk="1" hangingPunct="1"/>
            <a:r>
              <a:rPr lang="en-US" b="0" i="0">
                <a:solidFill>
                  <a:srgbClr val="000000"/>
                </a:solidFill>
                <a:effectLst/>
                <a:latin typeface="Montserrat" panose="00000500000000000000" pitchFamily="2" charset="0"/>
              </a:rPr>
              <a:t>federal aid will depend on an ongoing assessment of storm damage by the Federal Emergency Management Agency, </a:t>
            </a:r>
          </a:p>
          <a:p>
            <a:pPr eaLnBrk="1" hangingPunct="1"/>
            <a:r>
              <a:rPr lang="en-US" b="0" i="0">
                <a:solidFill>
                  <a:srgbClr val="000000"/>
                </a:solidFill>
                <a:effectLst/>
                <a:latin typeface="Montserrat" panose="00000500000000000000" pitchFamily="2" charset="0"/>
              </a:rPr>
              <a:t>OPA- to DEP for recovery efforts, then worked with the </a:t>
            </a:r>
            <a:r>
              <a:rPr lang="en-US" b="0" i="0">
                <a:effectLst/>
                <a:latin typeface="-apple-system"/>
              </a:rPr>
              <a:t>Office of Water Resource Coordination</a:t>
            </a:r>
            <a:endParaRPr lang="en-US" b="0" i="0">
              <a:solidFill>
                <a:srgbClr val="000000"/>
              </a:solidFill>
              <a:effectLst/>
              <a:latin typeface="Montserrat" panose="00000500000000000000" pitchFamily="2" charset="0"/>
            </a:endParaRPr>
          </a:p>
        </p:txBody>
      </p:sp>
    </p:spTree>
    <p:extLst>
      <p:ext uri="{BB962C8B-B14F-4D97-AF65-F5344CB8AC3E}">
        <p14:creationId xmlns:p14="http://schemas.microsoft.com/office/powerpoint/2010/main" val="1676122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descr="150"/>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08B2A8C-787D-41C0-9667-F958A31169F3}" type="slidenum">
              <a:rPr kumimoji="0" lang="en-US" sz="1300" b="0" i="1"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3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3907" name="Rectangle 2"/>
          <p:cNvSpPr>
            <a:spLocks noGrp="1" noRot="1" noChangeAspect="1" noChangeArrowheads="1" noTextEdit="1"/>
          </p:cNvSpPr>
          <p:nvPr>
            <p:ph type="sldImg"/>
          </p:nvPr>
        </p:nvSpPr>
        <p:spPr>
          <a:ln/>
        </p:spPr>
      </p:sp>
      <p:sp>
        <p:nvSpPr>
          <p:cNvPr id="123908" name="Rectangle 3" descr="臰〖墰؈蜸〖젠ϥ臰〖ԍ럐〒ԍ먤〒ԍ蜨〖좀ϥ蜸〖좀ϥ臰〖ԍ럐〒ԍ먤〒ԍ蜨〖죀ϥ150"/>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Montserrat" panose="00000500000000000000" pitchFamily="2" charset="0"/>
              </a:rPr>
              <a:t>In 2012, I was working for the State of New Jersey and assisted with the Sandy Recovery </a:t>
            </a:r>
          </a:p>
          <a:p>
            <a:pPr eaLnBrk="1" hangingPunct="1"/>
            <a:endParaRPr lang="en-US" b="0" i="0">
              <a:solidFill>
                <a:srgbClr val="000000"/>
              </a:solidFill>
              <a:effectLst/>
              <a:latin typeface="Montserrat" panose="00000500000000000000" pitchFamily="2" charset="0"/>
            </a:endParaRPr>
          </a:p>
          <a:p>
            <a:pPr eaLnBrk="1" hangingPunct="1"/>
            <a:r>
              <a:rPr lang="en-US" b="0" i="0">
                <a:solidFill>
                  <a:srgbClr val="000000"/>
                </a:solidFill>
                <a:effectLst/>
                <a:latin typeface="Montserrat" panose="00000500000000000000" pitchFamily="2" charset="0"/>
              </a:rPr>
              <a:t>Program began in the 1990s and was greatly expanded after Superstorm Sandy in 2012.</a:t>
            </a:r>
          </a:p>
          <a:p>
            <a:pPr eaLnBrk="1" hangingPunct="1"/>
            <a:r>
              <a:rPr lang="en-US" b="0" i="0">
                <a:solidFill>
                  <a:srgbClr val="000000"/>
                </a:solidFill>
                <a:effectLst/>
                <a:latin typeface="Montserrat" panose="00000500000000000000" pitchFamily="2" charset="0"/>
              </a:rPr>
              <a:t>These are funds that flow through the state from FEMA</a:t>
            </a:r>
          </a:p>
          <a:p>
            <a:pPr eaLnBrk="1" hangingPunct="1"/>
            <a:r>
              <a:rPr lang="en-US" b="0" i="0">
                <a:solidFill>
                  <a:srgbClr val="000000"/>
                </a:solidFill>
                <a:effectLst/>
                <a:latin typeface="Montserrat" panose="00000500000000000000" pitchFamily="2" charset="0"/>
              </a:rPr>
              <a:t>This program works with willing landowners to buy properties that have been damaged by floods </a:t>
            </a:r>
          </a:p>
          <a:p>
            <a:pPr eaLnBrk="1" hangingPunct="1"/>
            <a:r>
              <a:rPr lang="en-US" b="0" i="0">
                <a:solidFill>
                  <a:srgbClr val="000000"/>
                </a:solidFill>
                <a:effectLst/>
                <a:latin typeface="Montserrat" panose="00000500000000000000" pitchFamily="2" charset="0"/>
              </a:rPr>
              <a:t>Properties that have submitted multiple flood claims are prioritized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000000"/>
                </a:solidFill>
                <a:effectLst/>
                <a:latin typeface="Montserrat" panose="00000500000000000000" pitchFamily="2" charset="0"/>
              </a:rPr>
              <a:t>Maps on the screen show census tracts </a:t>
            </a:r>
          </a:p>
          <a:p>
            <a:pPr eaLnBrk="1" hangingPunct="1"/>
            <a:endParaRPr lang="en-US" b="0" i="0">
              <a:solidFill>
                <a:srgbClr val="000000"/>
              </a:solidFill>
              <a:effectLst/>
              <a:latin typeface="Montserrat" panose="00000500000000000000" pitchFamily="2" charset="0"/>
            </a:endParaRPr>
          </a:p>
          <a:p>
            <a:pPr eaLnBrk="1" hangingPunct="1"/>
            <a:r>
              <a:rPr lang="en-US" b="1" i="0">
                <a:solidFill>
                  <a:srgbClr val="000000"/>
                </a:solidFill>
                <a:effectLst/>
                <a:latin typeface="Montserrat" panose="00000500000000000000" pitchFamily="2" charset="0"/>
              </a:rPr>
              <a:t>****PA does not have a similar program focused on flooding but there are other grants available. The claims data from FEMA helps municipalities understand where flooding is an issue. We are working to access this data </a:t>
            </a:r>
          </a:p>
          <a:p>
            <a:pPr eaLnBrk="1" hangingPunct="1"/>
            <a:r>
              <a:rPr lang="en-US" b="1" i="0">
                <a:solidFill>
                  <a:srgbClr val="000000"/>
                </a:solidFill>
                <a:effectLst/>
                <a:latin typeface="Montserrat" panose="00000500000000000000" pitchFamily="2" charset="0"/>
              </a:rPr>
              <a:t>****Data does not tell the whole story, not every landowner gets flood insurance </a:t>
            </a:r>
            <a:endParaRPr lang="en-US" b="0" i="0">
              <a:solidFill>
                <a:srgbClr val="000000"/>
              </a:solidFill>
              <a:effectLst/>
              <a:latin typeface="Montserrat" panose="00000500000000000000" pitchFamily="2" charset="0"/>
            </a:endParaRPr>
          </a:p>
          <a:p>
            <a:pPr eaLnBrk="1" hangingPunct="1"/>
            <a:endParaRPr lang="en-US" b="0" i="0">
              <a:solidFill>
                <a:srgbClr val="000000"/>
              </a:solidFill>
              <a:effectLst/>
              <a:latin typeface="Montserrat" panose="00000500000000000000" pitchFamily="2" charset="0"/>
            </a:endParaRPr>
          </a:p>
          <a:p>
            <a:pPr eaLnBrk="1" hangingPunct="1"/>
            <a:r>
              <a:rPr lang="en-US" b="0" i="0">
                <a:solidFill>
                  <a:srgbClr val="000000"/>
                </a:solidFill>
                <a:effectLst/>
                <a:latin typeface="Montserrat" panose="00000500000000000000" pitchFamily="2" charset="0"/>
              </a:rPr>
              <a:t>federal aid will depend on an ongoing assessment of storm damage by the Federal Emergency Management Agency, </a:t>
            </a:r>
          </a:p>
          <a:p>
            <a:pPr eaLnBrk="1" hangingPunct="1"/>
            <a:r>
              <a:rPr lang="en-US" b="0" i="0">
                <a:solidFill>
                  <a:srgbClr val="000000"/>
                </a:solidFill>
                <a:effectLst/>
                <a:latin typeface="Montserrat" panose="00000500000000000000" pitchFamily="2" charset="0"/>
              </a:rPr>
              <a:t>OPA- to DEP for recovery efforts, then worked with the </a:t>
            </a:r>
            <a:r>
              <a:rPr lang="en-US" b="0" i="0">
                <a:effectLst/>
                <a:latin typeface="-apple-system"/>
              </a:rPr>
              <a:t>Office of Water Resource Coordination</a:t>
            </a:r>
            <a:endParaRPr lang="en-US" b="0" i="0">
              <a:solidFill>
                <a:srgbClr val="000000"/>
              </a:solidFill>
              <a:effectLst/>
              <a:latin typeface="Montserrat" panose="00000500000000000000" pitchFamily="2" charset="0"/>
            </a:endParaRPr>
          </a:p>
        </p:txBody>
      </p:sp>
    </p:spTree>
    <p:extLst>
      <p:ext uri="{BB962C8B-B14F-4D97-AF65-F5344CB8AC3E}">
        <p14:creationId xmlns:p14="http://schemas.microsoft.com/office/powerpoint/2010/main" val="4159017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E6271E-95F5-4048-93E0-E4E179BBAC75}" type="slidenum">
              <a:rPr lang="en-US" smtClean="0"/>
              <a:pPr/>
              <a:t>39</a:t>
            </a:fld>
            <a:endParaRPr lang="en-US"/>
          </a:p>
        </p:txBody>
      </p:sp>
    </p:spTree>
    <p:extLst>
      <p:ext uri="{BB962C8B-B14F-4D97-AF65-F5344CB8AC3E}">
        <p14:creationId xmlns:p14="http://schemas.microsoft.com/office/powerpoint/2010/main" val="850853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E6271E-95F5-4048-93E0-E4E179BBAC75}" type="slidenum">
              <a:rPr lang="en-US" smtClean="0"/>
              <a:pPr/>
              <a:t>4</a:t>
            </a:fld>
            <a:endParaRPr lang="en-US"/>
          </a:p>
        </p:txBody>
      </p:sp>
    </p:spTree>
    <p:extLst>
      <p:ext uri="{BB962C8B-B14F-4D97-AF65-F5344CB8AC3E}">
        <p14:creationId xmlns:p14="http://schemas.microsoft.com/office/powerpoint/2010/main" val="18223293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80AA3A-0B3B-4913-8FFF-DB9A3568D5C3}" type="slidenum">
              <a:rPr lang="en-US" smtClean="0"/>
              <a:pPr/>
              <a:t>40</a:t>
            </a:fld>
            <a:endParaRPr lang="en-US"/>
          </a:p>
        </p:txBody>
      </p:sp>
    </p:spTree>
    <p:extLst>
      <p:ext uri="{BB962C8B-B14F-4D97-AF65-F5344CB8AC3E}">
        <p14:creationId xmlns:p14="http://schemas.microsoft.com/office/powerpoint/2010/main" val="139431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E6271E-95F5-4048-93E0-E4E179BBAC75}" type="slidenum">
              <a:rPr lang="en-US" smtClean="0"/>
              <a:pPr/>
              <a:t>5</a:t>
            </a:fld>
            <a:endParaRPr lang="en-US"/>
          </a:p>
        </p:txBody>
      </p:sp>
    </p:spTree>
    <p:extLst>
      <p:ext uri="{BB962C8B-B14F-4D97-AF65-F5344CB8AC3E}">
        <p14:creationId xmlns:p14="http://schemas.microsoft.com/office/powerpoint/2010/main" val="3508045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E6271E-95F5-4048-93E0-E4E179BBAC75}" type="slidenum">
              <a:rPr lang="en-US" smtClean="0"/>
              <a:pPr/>
              <a:t>6</a:t>
            </a:fld>
            <a:endParaRPr lang="en-US"/>
          </a:p>
        </p:txBody>
      </p:sp>
    </p:spTree>
    <p:extLst>
      <p:ext uri="{BB962C8B-B14F-4D97-AF65-F5344CB8AC3E}">
        <p14:creationId xmlns:p14="http://schemas.microsoft.com/office/powerpoint/2010/main" val="2858551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E6271E-95F5-4048-93E0-E4E179BBAC75}" type="slidenum">
              <a:rPr lang="en-US" smtClean="0"/>
              <a:pPr/>
              <a:t>7</a:t>
            </a:fld>
            <a:endParaRPr lang="en-US"/>
          </a:p>
        </p:txBody>
      </p:sp>
    </p:spTree>
    <p:extLst>
      <p:ext uri="{BB962C8B-B14F-4D97-AF65-F5344CB8AC3E}">
        <p14:creationId xmlns:p14="http://schemas.microsoft.com/office/powerpoint/2010/main" val="2011757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E6271E-95F5-4048-93E0-E4E179BBAC75}" type="slidenum">
              <a:rPr lang="en-US" smtClean="0"/>
              <a:pPr/>
              <a:t>8</a:t>
            </a:fld>
            <a:endParaRPr lang="en-US"/>
          </a:p>
        </p:txBody>
      </p:sp>
    </p:spTree>
    <p:extLst>
      <p:ext uri="{BB962C8B-B14F-4D97-AF65-F5344CB8AC3E}">
        <p14:creationId xmlns:p14="http://schemas.microsoft.com/office/powerpoint/2010/main" val="846876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E6271E-95F5-4048-93E0-E4E179BBAC75}" type="slidenum">
              <a:rPr lang="en-US" smtClean="0"/>
              <a:pPr/>
              <a:t>9</a:t>
            </a:fld>
            <a:endParaRPr lang="en-US"/>
          </a:p>
        </p:txBody>
      </p:sp>
    </p:spTree>
    <p:extLst>
      <p:ext uri="{BB962C8B-B14F-4D97-AF65-F5344CB8AC3E}">
        <p14:creationId xmlns:p14="http://schemas.microsoft.com/office/powerpoint/2010/main" val="276479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8EDD6A-12D4-44BB-9DA2-BD2CD408E64C}"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EC9B-367F-4585-8792-4BBD6CD75A3E}" type="slidenum">
              <a:rPr lang="en-US" smtClean="0"/>
              <a:t>‹#›</a:t>
            </a:fld>
            <a:endParaRPr lang="en-US"/>
          </a:p>
        </p:txBody>
      </p:sp>
    </p:spTree>
    <p:extLst>
      <p:ext uri="{BB962C8B-B14F-4D97-AF65-F5344CB8AC3E}">
        <p14:creationId xmlns:p14="http://schemas.microsoft.com/office/powerpoint/2010/main" val="1434090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8EDD6A-12D4-44BB-9DA2-BD2CD408E64C}"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EC9B-367F-4585-8792-4BBD6CD75A3E}" type="slidenum">
              <a:rPr lang="en-US" smtClean="0"/>
              <a:t>‹#›</a:t>
            </a:fld>
            <a:endParaRPr lang="en-US"/>
          </a:p>
        </p:txBody>
      </p:sp>
    </p:spTree>
    <p:extLst>
      <p:ext uri="{BB962C8B-B14F-4D97-AF65-F5344CB8AC3E}">
        <p14:creationId xmlns:p14="http://schemas.microsoft.com/office/powerpoint/2010/main" val="164169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8EDD6A-12D4-44BB-9DA2-BD2CD408E64C}"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EC9B-367F-4585-8792-4BBD6CD75A3E}" type="slidenum">
              <a:rPr lang="en-US" smtClean="0"/>
              <a:t>‹#›</a:t>
            </a:fld>
            <a:endParaRPr lang="en-US"/>
          </a:p>
        </p:txBody>
      </p:sp>
    </p:spTree>
    <p:extLst>
      <p:ext uri="{BB962C8B-B14F-4D97-AF65-F5344CB8AC3E}">
        <p14:creationId xmlns:p14="http://schemas.microsoft.com/office/powerpoint/2010/main" val="2078279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CDD58D-17B3-4899-9586-4D729F06E631}" type="datetimeFigureOut">
              <a:rPr lang="en-US" smtClean="0"/>
              <a:pPr/>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9CA0-11EE-455D-B149-405F6D5A36F9}" type="slidenum">
              <a:rPr lang="en-US" smtClean="0"/>
              <a:pPr/>
              <a:t>‹#›</a:t>
            </a:fld>
            <a:endParaRPr lang="en-US"/>
          </a:p>
        </p:txBody>
      </p:sp>
    </p:spTree>
    <p:extLst>
      <p:ext uri="{BB962C8B-B14F-4D97-AF65-F5344CB8AC3E}">
        <p14:creationId xmlns:p14="http://schemas.microsoft.com/office/powerpoint/2010/main" val="1636666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CDD58D-17B3-4899-9586-4D729F06E631}" type="datetimeFigureOut">
              <a:rPr lang="en-US" smtClean="0"/>
              <a:pPr/>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9CA0-11EE-455D-B149-405F6D5A36F9}" type="slidenum">
              <a:rPr lang="en-US" smtClean="0"/>
              <a:pPr/>
              <a:t>‹#›</a:t>
            </a:fld>
            <a:endParaRPr lang="en-US"/>
          </a:p>
        </p:txBody>
      </p:sp>
    </p:spTree>
    <p:extLst>
      <p:ext uri="{BB962C8B-B14F-4D97-AF65-F5344CB8AC3E}">
        <p14:creationId xmlns:p14="http://schemas.microsoft.com/office/powerpoint/2010/main" val="2360727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CDD58D-17B3-4899-9586-4D729F06E631}" type="datetimeFigureOut">
              <a:rPr lang="en-US" smtClean="0"/>
              <a:pPr/>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9CA0-11EE-455D-B149-405F6D5A36F9}" type="slidenum">
              <a:rPr lang="en-US" smtClean="0"/>
              <a:pPr/>
              <a:t>‹#›</a:t>
            </a:fld>
            <a:endParaRPr lang="en-US"/>
          </a:p>
        </p:txBody>
      </p:sp>
    </p:spTree>
    <p:extLst>
      <p:ext uri="{BB962C8B-B14F-4D97-AF65-F5344CB8AC3E}">
        <p14:creationId xmlns:p14="http://schemas.microsoft.com/office/powerpoint/2010/main" val="2510667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CDD58D-17B3-4899-9586-4D729F06E631}" type="datetimeFigureOut">
              <a:rPr lang="en-US" smtClean="0"/>
              <a:pPr/>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89CA0-11EE-455D-B149-405F6D5A36F9}" type="slidenum">
              <a:rPr lang="en-US" smtClean="0"/>
              <a:pPr/>
              <a:t>‹#›</a:t>
            </a:fld>
            <a:endParaRPr lang="en-US"/>
          </a:p>
        </p:txBody>
      </p:sp>
    </p:spTree>
    <p:extLst>
      <p:ext uri="{BB962C8B-B14F-4D97-AF65-F5344CB8AC3E}">
        <p14:creationId xmlns:p14="http://schemas.microsoft.com/office/powerpoint/2010/main" val="1341715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CDD58D-17B3-4899-9586-4D729F06E631}" type="datetimeFigureOut">
              <a:rPr lang="en-US" smtClean="0"/>
              <a:pPr/>
              <a:t>3/15/2023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389CA0-11EE-455D-B149-405F6D5A36F9}" type="slidenum">
              <a:rPr lang="en-US" smtClean="0"/>
              <a:pPr/>
              <a:t>‹#›</a:t>
            </a:fld>
            <a:endParaRPr lang="en-US"/>
          </a:p>
        </p:txBody>
      </p:sp>
    </p:spTree>
    <p:extLst>
      <p:ext uri="{BB962C8B-B14F-4D97-AF65-F5344CB8AC3E}">
        <p14:creationId xmlns:p14="http://schemas.microsoft.com/office/powerpoint/2010/main" val="1104180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CDD58D-17B3-4899-9586-4D729F06E631}" type="datetimeFigureOut">
              <a:rPr lang="en-US" smtClean="0"/>
              <a:pPr/>
              <a:t>3/15/2023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389CA0-11EE-455D-B149-405F6D5A36F9}" type="slidenum">
              <a:rPr lang="en-US" smtClean="0"/>
              <a:pPr/>
              <a:t>‹#›</a:t>
            </a:fld>
            <a:endParaRPr lang="en-US"/>
          </a:p>
        </p:txBody>
      </p:sp>
    </p:spTree>
    <p:extLst>
      <p:ext uri="{BB962C8B-B14F-4D97-AF65-F5344CB8AC3E}">
        <p14:creationId xmlns:p14="http://schemas.microsoft.com/office/powerpoint/2010/main" val="1505130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CDD58D-17B3-4899-9586-4D729F06E631}" type="datetimeFigureOut">
              <a:rPr lang="en-US" smtClean="0"/>
              <a:pPr/>
              <a:t>3/15/2023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389CA0-11EE-455D-B149-405F6D5A36F9}" type="slidenum">
              <a:rPr lang="en-US" smtClean="0"/>
              <a:pPr/>
              <a:t>‹#›</a:t>
            </a:fld>
            <a:endParaRPr lang="en-US"/>
          </a:p>
        </p:txBody>
      </p:sp>
    </p:spTree>
    <p:extLst>
      <p:ext uri="{BB962C8B-B14F-4D97-AF65-F5344CB8AC3E}">
        <p14:creationId xmlns:p14="http://schemas.microsoft.com/office/powerpoint/2010/main" val="2440427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CDD58D-17B3-4899-9586-4D729F06E631}" type="datetimeFigureOut">
              <a:rPr lang="en-US" smtClean="0"/>
              <a:pPr/>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89CA0-11EE-455D-B149-405F6D5A36F9}" type="slidenum">
              <a:rPr lang="en-US" smtClean="0"/>
              <a:pPr/>
              <a:t>‹#›</a:t>
            </a:fld>
            <a:endParaRPr lang="en-US"/>
          </a:p>
        </p:txBody>
      </p:sp>
    </p:spTree>
    <p:extLst>
      <p:ext uri="{BB962C8B-B14F-4D97-AF65-F5344CB8AC3E}">
        <p14:creationId xmlns:p14="http://schemas.microsoft.com/office/powerpoint/2010/main" val="240551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8EDD6A-12D4-44BB-9DA2-BD2CD408E64C}"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EC9B-367F-4585-8792-4BBD6CD75A3E}" type="slidenum">
              <a:rPr lang="en-US" smtClean="0"/>
              <a:t>‹#›</a:t>
            </a:fld>
            <a:endParaRPr lang="en-US"/>
          </a:p>
        </p:txBody>
      </p:sp>
    </p:spTree>
    <p:extLst>
      <p:ext uri="{BB962C8B-B14F-4D97-AF65-F5344CB8AC3E}">
        <p14:creationId xmlns:p14="http://schemas.microsoft.com/office/powerpoint/2010/main" val="3484202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CDD58D-17B3-4899-9586-4D729F06E631}" type="datetimeFigureOut">
              <a:rPr lang="en-US" smtClean="0"/>
              <a:pPr/>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89CA0-11EE-455D-B149-405F6D5A36F9}" type="slidenum">
              <a:rPr lang="en-US" smtClean="0"/>
              <a:pPr/>
              <a:t>‹#›</a:t>
            </a:fld>
            <a:endParaRPr lang="en-US"/>
          </a:p>
        </p:txBody>
      </p:sp>
    </p:spTree>
    <p:extLst>
      <p:ext uri="{BB962C8B-B14F-4D97-AF65-F5344CB8AC3E}">
        <p14:creationId xmlns:p14="http://schemas.microsoft.com/office/powerpoint/2010/main" val="601280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CDD58D-17B3-4899-9586-4D729F06E631}" type="datetimeFigureOut">
              <a:rPr lang="en-US" smtClean="0"/>
              <a:pPr/>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9CA0-11EE-455D-B149-405F6D5A36F9}" type="slidenum">
              <a:rPr lang="en-US" smtClean="0"/>
              <a:pPr/>
              <a:t>‹#›</a:t>
            </a:fld>
            <a:endParaRPr lang="en-US"/>
          </a:p>
        </p:txBody>
      </p:sp>
    </p:spTree>
    <p:extLst>
      <p:ext uri="{BB962C8B-B14F-4D97-AF65-F5344CB8AC3E}">
        <p14:creationId xmlns:p14="http://schemas.microsoft.com/office/powerpoint/2010/main" val="1039726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CDD58D-17B3-4899-9586-4D729F06E631}" type="datetimeFigureOut">
              <a:rPr lang="en-US" smtClean="0"/>
              <a:pPr/>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9CA0-11EE-455D-B149-405F6D5A36F9}" type="slidenum">
              <a:rPr lang="en-US" smtClean="0"/>
              <a:pPr/>
              <a:t>‹#›</a:t>
            </a:fld>
            <a:endParaRPr lang="en-US"/>
          </a:p>
        </p:txBody>
      </p:sp>
    </p:spTree>
    <p:extLst>
      <p:ext uri="{BB962C8B-B14F-4D97-AF65-F5344CB8AC3E}">
        <p14:creationId xmlns:p14="http://schemas.microsoft.com/office/powerpoint/2010/main" val="274015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mage Right - Text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57200" y="1524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0"/>
          </p:nvPr>
        </p:nvSpPr>
        <p:spPr>
          <a:xfrm>
            <a:off x="4724400" y="1752600"/>
            <a:ext cx="3886200" cy="4038600"/>
          </a:xfrm>
        </p:spPr>
        <p:txBody>
          <a:bodyPr/>
          <a:lstStyle/>
          <a:p>
            <a:pPr lvl="0"/>
            <a:r>
              <a:rPr lang="en-US" noProof="0"/>
              <a:t>Click icon to add picture</a:t>
            </a:r>
          </a:p>
        </p:txBody>
      </p:sp>
    </p:spTree>
    <p:extLst>
      <p:ext uri="{BB962C8B-B14F-4D97-AF65-F5344CB8AC3E}">
        <p14:creationId xmlns:p14="http://schemas.microsoft.com/office/powerpoint/2010/main" val="122218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8EDD6A-12D4-44BB-9DA2-BD2CD408E64C}"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4EC9B-367F-4585-8792-4BBD6CD75A3E}" type="slidenum">
              <a:rPr lang="en-US" smtClean="0"/>
              <a:t>‹#›</a:t>
            </a:fld>
            <a:endParaRPr lang="en-US"/>
          </a:p>
        </p:txBody>
      </p:sp>
    </p:spTree>
    <p:extLst>
      <p:ext uri="{BB962C8B-B14F-4D97-AF65-F5344CB8AC3E}">
        <p14:creationId xmlns:p14="http://schemas.microsoft.com/office/powerpoint/2010/main" val="2837224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8EDD6A-12D4-44BB-9DA2-BD2CD408E64C}"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4EC9B-367F-4585-8792-4BBD6CD75A3E}" type="slidenum">
              <a:rPr lang="en-US" smtClean="0"/>
              <a:t>‹#›</a:t>
            </a:fld>
            <a:endParaRPr lang="en-US"/>
          </a:p>
        </p:txBody>
      </p:sp>
    </p:spTree>
    <p:extLst>
      <p:ext uri="{BB962C8B-B14F-4D97-AF65-F5344CB8AC3E}">
        <p14:creationId xmlns:p14="http://schemas.microsoft.com/office/powerpoint/2010/main" val="2719463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8EDD6A-12D4-44BB-9DA2-BD2CD408E64C}" type="datetimeFigureOut">
              <a:rPr lang="en-US" smtClean="0"/>
              <a:t>3/15/2023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14EC9B-367F-4585-8792-4BBD6CD75A3E}" type="slidenum">
              <a:rPr lang="en-US" smtClean="0"/>
              <a:t>‹#›</a:t>
            </a:fld>
            <a:endParaRPr lang="en-US"/>
          </a:p>
        </p:txBody>
      </p:sp>
    </p:spTree>
    <p:extLst>
      <p:ext uri="{BB962C8B-B14F-4D97-AF65-F5344CB8AC3E}">
        <p14:creationId xmlns:p14="http://schemas.microsoft.com/office/powerpoint/2010/main" val="318083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8EDD6A-12D4-44BB-9DA2-BD2CD408E64C}" type="datetimeFigureOut">
              <a:rPr lang="en-US" smtClean="0"/>
              <a:t>3/15/2023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14EC9B-367F-4585-8792-4BBD6CD75A3E}" type="slidenum">
              <a:rPr lang="en-US" smtClean="0"/>
              <a:t>‹#›</a:t>
            </a:fld>
            <a:endParaRPr lang="en-US"/>
          </a:p>
        </p:txBody>
      </p:sp>
    </p:spTree>
    <p:extLst>
      <p:ext uri="{BB962C8B-B14F-4D97-AF65-F5344CB8AC3E}">
        <p14:creationId xmlns:p14="http://schemas.microsoft.com/office/powerpoint/2010/main" val="3346235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8EDD6A-12D4-44BB-9DA2-BD2CD408E64C}" type="datetimeFigureOut">
              <a:rPr lang="en-US" smtClean="0"/>
              <a:t>3/15/2023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14EC9B-367F-4585-8792-4BBD6CD75A3E}" type="slidenum">
              <a:rPr lang="en-US" smtClean="0"/>
              <a:t>‹#›</a:t>
            </a:fld>
            <a:endParaRPr lang="en-US"/>
          </a:p>
        </p:txBody>
      </p:sp>
    </p:spTree>
    <p:extLst>
      <p:ext uri="{BB962C8B-B14F-4D97-AF65-F5344CB8AC3E}">
        <p14:creationId xmlns:p14="http://schemas.microsoft.com/office/powerpoint/2010/main" val="4261828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8EDD6A-12D4-44BB-9DA2-BD2CD408E64C}"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4EC9B-367F-4585-8792-4BBD6CD75A3E}" type="slidenum">
              <a:rPr lang="en-US" smtClean="0"/>
              <a:t>‹#›</a:t>
            </a:fld>
            <a:endParaRPr lang="en-US"/>
          </a:p>
        </p:txBody>
      </p:sp>
    </p:spTree>
    <p:extLst>
      <p:ext uri="{BB962C8B-B14F-4D97-AF65-F5344CB8AC3E}">
        <p14:creationId xmlns:p14="http://schemas.microsoft.com/office/powerpoint/2010/main" val="1185169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8EDD6A-12D4-44BB-9DA2-BD2CD408E64C}"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4EC9B-367F-4585-8792-4BBD6CD75A3E}" type="slidenum">
              <a:rPr lang="en-US" smtClean="0"/>
              <a:t>‹#›</a:t>
            </a:fld>
            <a:endParaRPr lang="en-US"/>
          </a:p>
        </p:txBody>
      </p:sp>
    </p:spTree>
    <p:extLst>
      <p:ext uri="{BB962C8B-B14F-4D97-AF65-F5344CB8AC3E}">
        <p14:creationId xmlns:p14="http://schemas.microsoft.com/office/powerpoint/2010/main" val="2806174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EDD6A-12D4-44BB-9DA2-BD2CD408E64C}" type="datetimeFigureOut">
              <a:rPr lang="en-US" smtClean="0"/>
              <a:t>3/15/2023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4EC9B-367F-4585-8792-4BBD6CD75A3E}" type="slidenum">
              <a:rPr lang="en-US" smtClean="0"/>
              <a:t>‹#›</a:t>
            </a:fld>
            <a:endParaRPr lang="en-US"/>
          </a:p>
        </p:txBody>
      </p:sp>
    </p:spTree>
    <p:extLst>
      <p:ext uri="{BB962C8B-B14F-4D97-AF65-F5344CB8AC3E}">
        <p14:creationId xmlns:p14="http://schemas.microsoft.com/office/powerpoint/2010/main" val="996603565"/>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84"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DD58D-17B3-4899-9586-4D729F06E631}" type="datetimeFigureOut">
              <a:rPr lang="en-US" smtClean="0"/>
              <a:pPr/>
              <a:t>3/15/2023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89CA0-11EE-455D-B149-405F6D5A36F9}" type="slidenum">
              <a:rPr lang="en-US" smtClean="0"/>
              <a:pPr/>
              <a:t>‹#›</a:t>
            </a:fld>
            <a:endParaRPr lang="en-US"/>
          </a:p>
        </p:txBody>
      </p:sp>
    </p:spTree>
    <p:extLst>
      <p:ext uri="{BB962C8B-B14F-4D97-AF65-F5344CB8AC3E}">
        <p14:creationId xmlns:p14="http://schemas.microsoft.com/office/powerpoint/2010/main" val="427878206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mailto:rtralies@natlands.org" TargetMode="External"/><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hyperlink" Target="mailto:nupmeyer@natlands.org" TargetMode="External"/><Relationship Id="rId4" Type="http://schemas.openxmlformats.org/officeDocument/2006/relationships/hyperlink" Target="mailto:kraman@natlands.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emf"/><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pic>
        <p:nvPicPr>
          <p:cNvPr id="9" name="Picture 8" descr="NL logo whit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100" y="4876800"/>
            <a:ext cx="3733800" cy="1347943"/>
          </a:xfrm>
          <a:prstGeom prst="rect">
            <a:avLst/>
          </a:prstGeom>
        </p:spPr>
      </p:pic>
      <p:sp>
        <p:nvSpPr>
          <p:cNvPr id="2" name="TextBox 1">
            <a:extLst>
              <a:ext uri="{FF2B5EF4-FFF2-40B4-BE49-F238E27FC236}">
                <a16:creationId xmlns:a16="http://schemas.microsoft.com/office/drawing/2014/main" id="{3722346D-CBA0-C274-617D-875BB7CDF9F4}"/>
              </a:ext>
            </a:extLst>
          </p:cNvPr>
          <p:cNvSpPr txBox="1"/>
          <p:nvPr/>
        </p:nvSpPr>
        <p:spPr>
          <a:xfrm>
            <a:off x="548640" y="393192"/>
            <a:ext cx="8129016" cy="1938992"/>
          </a:xfrm>
          <a:prstGeom prst="rect">
            <a:avLst/>
          </a:prstGeom>
          <a:noFill/>
        </p:spPr>
        <p:txBody>
          <a:bodyPr wrap="square" rtlCol="0">
            <a:spAutoFit/>
          </a:bodyPr>
          <a:lstStyle/>
          <a:p>
            <a:pPr algn="ctr"/>
            <a:r>
              <a:rPr lang="en-US" sz="4000" dirty="0">
                <a:solidFill>
                  <a:schemeClr val="bg1"/>
                </a:solidFill>
              </a:rPr>
              <a:t>The Darby Creek Watershed</a:t>
            </a:r>
          </a:p>
          <a:p>
            <a:pPr algn="ctr"/>
            <a:r>
              <a:rPr lang="en-US" sz="4000" dirty="0">
                <a:solidFill>
                  <a:schemeClr val="bg1"/>
                </a:solidFill>
              </a:rPr>
              <a:t>Resilience, Conservation and Management Plan</a:t>
            </a:r>
          </a:p>
        </p:txBody>
      </p:sp>
    </p:spTree>
    <p:extLst>
      <p:ext uri="{BB962C8B-B14F-4D97-AF65-F5344CB8AC3E}">
        <p14:creationId xmlns:p14="http://schemas.microsoft.com/office/powerpoint/2010/main" val="677816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9D7BC7-FBC6-D400-D19A-3BF8F48CEBB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B83B504-4A65-BCD8-A7C6-84730FBEC4F2}"/>
              </a:ext>
            </a:extLst>
          </p:cNvPr>
          <p:cNvSpPr txBox="1"/>
          <p:nvPr/>
        </p:nvSpPr>
        <p:spPr>
          <a:xfrm>
            <a:off x="1" y="80449"/>
            <a:ext cx="9144000" cy="615553"/>
          </a:xfrm>
          <a:prstGeom prst="rect">
            <a:avLst/>
          </a:prstGeom>
          <a:noFill/>
        </p:spPr>
        <p:txBody>
          <a:bodyPr wrap="square" lIns="91440" tIns="45720" rIns="91440" bIns="45720" rtlCol="0" anchor="t">
            <a:spAutoFit/>
          </a:bodyPr>
          <a:lstStyle/>
          <a:p>
            <a:pPr algn="ctr"/>
            <a:r>
              <a:rPr lang="en-US" sz="3400" dirty="0">
                <a:solidFill>
                  <a:srgbClr val="FFFFFF"/>
                </a:solidFill>
              </a:rPr>
              <a:t>Causes: Weak Ordinances, Poor Enforcement</a:t>
            </a:r>
          </a:p>
        </p:txBody>
      </p:sp>
      <p:pic>
        <p:nvPicPr>
          <p:cNvPr id="2" name="Picture 1">
            <a:extLst>
              <a:ext uri="{FF2B5EF4-FFF2-40B4-BE49-F238E27FC236}">
                <a16:creationId xmlns:a16="http://schemas.microsoft.com/office/drawing/2014/main" id="{1E6F1574-3659-947C-1F4C-BF8B82F67784}"/>
              </a:ext>
            </a:extLst>
          </p:cNvPr>
          <p:cNvPicPr>
            <a:picLocks noChangeAspect="1"/>
          </p:cNvPicPr>
          <p:nvPr/>
        </p:nvPicPr>
        <p:blipFill rotWithShape="1">
          <a:blip r:embed="rId3"/>
          <a:srcRect b="3653"/>
          <a:stretch/>
        </p:blipFill>
        <p:spPr>
          <a:xfrm>
            <a:off x="0" y="1458777"/>
            <a:ext cx="9143999" cy="4908638"/>
          </a:xfrm>
          <a:prstGeom prst="rect">
            <a:avLst/>
          </a:prstGeom>
        </p:spPr>
      </p:pic>
    </p:spTree>
    <p:extLst>
      <p:ext uri="{BB962C8B-B14F-4D97-AF65-F5344CB8AC3E}">
        <p14:creationId xmlns:p14="http://schemas.microsoft.com/office/powerpoint/2010/main" val="44245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9D7BC7-FBC6-D400-D19A-3BF8F48CEBB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B83B504-4A65-BCD8-A7C6-84730FBEC4F2}"/>
              </a:ext>
            </a:extLst>
          </p:cNvPr>
          <p:cNvSpPr txBox="1"/>
          <p:nvPr/>
        </p:nvSpPr>
        <p:spPr>
          <a:xfrm>
            <a:off x="1" y="80449"/>
            <a:ext cx="9144000" cy="615553"/>
          </a:xfrm>
          <a:prstGeom prst="rect">
            <a:avLst/>
          </a:prstGeom>
          <a:noFill/>
        </p:spPr>
        <p:txBody>
          <a:bodyPr wrap="square" lIns="91440" tIns="45720" rIns="91440" bIns="45720" rtlCol="0" anchor="t">
            <a:spAutoFit/>
          </a:bodyPr>
          <a:lstStyle/>
          <a:p>
            <a:pPr algn="ctr"/>
            <a:r>
              <a:rPr lang="en-US" sz="3400" dirty="0">
                <a:solidFill>
                  <a:srgbClr val="FFFFFF"/>
                </a:solidFill>
              </a:rPr>
              <a:t>Causes: Environmental Injustice</a:t>
            </a:r>
          </a:p>
        </p:txBody>
      </p:sp>
      <p:pic>
        <p:nvPicPr>
          <p:cNvPr id="2" name="Picture 1">
            <a:extLst>
              <a:ext uri="{FF2B5EF4-FFF2-40B4-BE49-F238E27FC236}">
                <a16:creationId xmlns:a16="http://schemas.microsoft.com/office/drawing/2014/main" id="{FF8F2CB3-0DE2-DC5E-239C-56DB05CF7D37}"/>
              </a:ext>
            </a:extLst>
          </p:cNvPr>
          <p:cNvPicPr>
            <a:picLocks noChangeAspect="1"/>
          </p:cNvPicPr>
          <p:nvPr/>
        </p:nvPicPr>
        <p:blipFill>
          <a:blip r:embed="rId3"/>
          <a:stretch>
            <a:fillRect/>
          </a:stretch>
        </p:blipFill>
        <p:spPr>
          <a:xfrm>
            <a:off x="0" y="1191210"/>
            <a:ext cx="9144000" cy="5133949"/>
          </a:xfrm>
          <a:prstGeom prst="rect">
            <a:avLst/>
          </a:prstGeom>
        </p:spPr>
      </p:pic>
    </p:spTree>
    <p:extLst>
      <p:ext uri="{BB962C8B-B14F-4D97-AF65-F5344CB8AC3E}">
        <p14:creationId xmlns:p14="http://schemas.microsoft.com/office/powerpoint/2010/main" val="1407930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9D7BC7-FBC6-D400-D19A-3BF8F48CEBB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B83B504-4A65-BCD8-A7C6-84730FBEC4F2}"/>
              </a:ext>
            </a:extLst>
          </p:cNvPr>
          <p:cNvSpPr txBox="1"/>
          <p:nvPr/>
        </p:nvSpPr>
        <p:spPr>
          <a:xfrm>
            <a:off x="1399123" y="80449"/>
            <a:ext cx="6345753" cy="615553"/>
          </a:xfrm>
          <a:prstGeom prst="rect">
            <a:avLst/>
          </a:prstGeom>
          <a:noFill/>
        </p:spPr>
        <p:txBody>
          <a:bodyPr wrap="square" lIns="91440" tIns="45720" rIns="91440" bIns="45720" rtlCol="0" anchor="t">
            <a:spAutoFit/>
          </a:bodyPr>
          <a:lstStyle/>
          <a:p>
            <a:pPr algn="ctr"/>
            <a:r>
              <a:rPr lang="en-US" sz="3400" dirty="0">
                <a:solidFill>
                  <a:srgbClr val="FFFFFF"/>
                </a:solidFill>
              </a:rPr>
              <a:t>The Funders</a:t>
            </a:r>
          </a:p>
        </p:txBody>
      </p:sp>
      <p:pic>
        <p:nvPicPr>
          <p:cNvPr id="1026" name="Picture 2">
            <a:extLst>
              <a:ext uri="{FF2B5EF4-FFF2-40B4-BE49-F238E27FC236}">
                <a16:creationId xmlns:a16="http://schemas.microsoft.com/office/drawing/2014/main" id="{DF27C40F-07A3-C0C1-0A7C-E3A42A233D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61" r="4337"/>
          <a:stretch/>
        </p:blipFill>
        <p:spPr bwMode="auto">
          <a:xfrm>
            <a:off x="101995" y="1171922"/>
            <a:ext cx="4624200" cy="5446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F6ECC10-B318-ED47-87FB-6FB6DCF11174}"/>
              </a:ext>
            </a:extLst>
          </p:cNvPr>
          <p:cNvPicPr>
            <a:picLocks noChangeAspect="1"/>
          </p:cNvPicPr>
          <p:nvPr/>
        </p:nvPicPr>
        <p:blipFill>
          <a:blip r:embed="rId4"/>
          <a:stretch>
            <a:fillRect/>
          </a:stretch>
        </p:blipFill>
        <p:spPr>
          <a:xfrm>
            <a:off x="4726195" y="3344371"/>
            <a:ext cx="4315810" cy="3116660"/>
          </a:xfrm>
          <a:prstGeom prst="rect">
            <a:avLst/>
          </a:prstGeom>
        </p:spPr>
      </p:pic>
      <p:pic>
        <p:nvPicPr>
          <p:cNvPr id="10" name="Picture 9">
            <a:extLst>
              <a:ext uri="{FF2B5EF4-FFF2-40B4-BE49-F238E27FC236}">
                <a16:creationId xmlns:a16="http://schemas.microsoft.com/office/drawing/2014/main" id="{90A10F32-24C1-0CC0-6DEB-A4C511CDEF19}"/>
              </a:ext>
            </a:extLst>
          </p:cNvPr>
          <p:cNvPicPr>
            <a:picLocks noChangeAspect="1"/>
          </p:cNvPicPr>
          <p:nvPr/>
        </p:nvPicPr>
        <p:blipFill>
          <a:blip r:embed="rId5"/>
          <a:stretch>
            <a:fillRect/>
          </a:stretch>
        </p:blipFill>
        <p:spPr>
          <a:xfrm>
            <a:off x="4828190" y="1171922"/>
            <a:ext cx="4213816" cy="1661634"/>
          </a:xfrm>
          <a:prstGeom prst="rect">
            <a:avLst/>
          </a:prstGeom>
        </p:spPr>
      </p:pic>
    </p:spTree>
    <p:extLst>
      <p:ext uri="{BB962C8B-B14F-4D97-AF65-F5344CB8AC3E}">
        <p14:creationId xmlns:p14="http://schemas.microsoft.com/office/powerpoint/2010/main" val="270027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C6FF040-3506-4CA6-B509-B8608B1A5063}"/>
              </a:ext>
            </a:extLst>
          </p:cNvPr>
          <p:cNvSpPr txBox="1">
            <a:spLocks/>
          </p:cNvSpPr>
          <p:nvPr/>
        </p:nvSpPr>
        <p:spPr>
          <a:xfrm>
            <a:off x="457200" y="1475613"/>
            <a:ext cx="3886200" cy="4611624"/>
          </a:xfrm>
          <a:prstGeom prst="rect">
            <a:avLst/>
          </a:prstGeom>
        </p:spPr>
        <p:txBody>
          <a:bodyPr/>
          <a:lstStyle/>
          <a:p>
            <a:pPr algn="ctr" defTabSz="457200">
              <a:defRPr/>
            </a:pPr>
            <a:r>
              <a:rPr lang="en-US" sz="2400" b="1" dirty="0">
                <a:solidFill>
                  <a:srgbClr val="41382E"/>
                </a:solidFill>
              </a:rPr>
              <a:t>Natural Lands</a:t>
            </a:r>
          </a:p>
          <a:p>
            <a:pPr algn="ctr" defTabSz="457200">
              <a:defRPr/>
            </a:pPr>
            <a:endParaRPr lang="en-US" sz="1600" b="1" dirty="0">
              <a:solidFill>
                <a:srgbClr val="41382E"/>
              </a:solidFill>
            </a:endParaRPr>
          </a:p>
          <a:p>
            <a:pPr algn="ctr" defTabSz="457200">
              <a:defRPr/>
            </a:pPr>
            <a:r>
              <a:rPr lang="en-US" sz="1600" b="1" dirty="0">
                <a:solidFill>
                  <a:srgbClr val="41382E"/>
                </a:solidFill>
              </a:rPr>
              <a:t>Rick Tralies, PLA</a:t>
            </a:r>
          </a:p>
          <a:p>
            <a:pPr algn="ctr" defTabSz="457200">
              <a:defRPr/>
            </a:pPr>
            <a:r>
              <a:rPr lang="en-US" sz="1600" i="1" dirty="0">
                <a:solidFill>
                  <a:srgbClr val="6E625A"/>
                </a:solidFill>
              </a:rPr>
              <a:t>Senior Director of Landscape Planning</a:t>
            </a:r>
            <a:br>
              <a:rPr lang="en-US" sz="1600" i="1" dirty="0">
                <a:solidFill>
                  <a:srgbClr val="6E625A"/>
                </a:solidFill>
              </a:rPr>
            </a:br>
            <a:r>
              <a:rPr lang="en-US" sz="1600" dirty="0">
                <a:solidFill>
                  <a:srgbClr val="6E625A"/>
                </a:solidFill>
                <a:hlinkClick r:id="rId3"/>
              </a:rPr>
              <a:t>rtralies@natlands.org</a:t>
            </a:r>
            <a:endParaRPr lang="en-US" sz="1600" dirty="0">
              <a:solidFill>
                <a:srgbClr val="6E625A"/>
              </a:solidFill>
            </a:endParaRPr>
          </a:p>
          <a:p>
            <a:pPr algn="ctr" defTabSz="457200">
              <a:defRPr/>
            </a:pPr>
            <a:endParaRPr lang="en-US" sz="1600" dirty="0">
              <a:solidFill>
                <a:srgbClr val="6E625A"/>
              </a:solidFill>
            </a:endParaRPr>
          </a:p>
          <a:p>
            <a:pPr algn="ctr" defTabSz="457200">
              <a:defRPr/>
            </a:pPr>
            <a:r>
              <a:rPr lang="en-US" sz="1600" b="1" dirty="0">
                <a:solidFill>
                  <a:srgbClr val="41382E"/>
                </a:solidFill>
              </a:rPr>
              <a:t>Kate Raman, AICP</a:t>
            </a:r>
          </a:p>
          <a:p>
            <a:pPr algn="ctr" defTabSz="457200">
              <a:defRPr/>
            </a:pPr>
            <a:r>
              <a:rPr lang="en-US" sz="1600" i="1" dirty="0">
                <a:solidFill>
                  <a:srgbClr val="6E625A"/>
                </a:solidFill>
              </a:rPr>
              <a:t>Conservation Project Manager</a:t>
            </a:r>
            <a:br>
              <a:rPr lang="en-US" sz="1600" i="1" dirty="0">
                <a:solidFill>
                  <a:srgbClr val="6E625A"/>
                </a:solidFill>
              </a:rPr>
            </a:br>
            <a:r>
              <a:rPr lang="en-US" sz="1600" dirty="0">
                <a:solidFill>
                  <a:srgbClr val="6E625A"/>
                </a:solidFill>
                <a:hlinkClick r:id="rId4"/>
              </a:rPr>
              <a:t>kraman@natlands.org</a:t>
            </a:r>
            <a:endParaRPr lang="en-US" sz="1600" dirty="0">
              <a:solidFill>
                <a:srgbClr val="6E625A"/>
              </a:solidFill>
            </a:endParaRPr>
          </a:p>
          <a:p>
            <a:pPr algn="ctr" defTabSz="457200">
              <a:defRPr/>
            </a:pPr>
            <a:endParaRPr lang="en-US" sz="1600" dirty="0">
              <a:solidFill>
                <a:srgbClr val="6E625A"/>
              </a:solidFill>
            </a:endParaRPr>
          </a:p>
          <a:p>
            <a:pPr algn="ctr">
              <a:defRPr/>
            </a:pPr>
            <a:r>
              <a:rPr lang="en-US" sz="1600" b="1" dirty="0">
                <a:solidFill>
                  <a:srgbClr val="41382E"/>
                </a:solidFill>
              </a:rPr>
              <a:t>Nick Upmeyer, PLA</a:t>
            </a:r>
          </a:p>
          <a:p>
            <a:pPr algn="ctr">
              <a:defRPr/>
            </a:pPr>
            <a:r>
              <a:rPr lang="en-US" sz="1600" i="1" dirty="0">
                <a:solidFill>
                  <a:srgbClr val="6E625A"/>
                </a:solidFill>
              </a:rPr>
              <a:t>Landscape Planning Designer</a:t>
            </a:r>
            <a:br>
              <a:rPr lang="en-US" sz="1600" i="1" dirty="0"/>
            </a:br>
            <a:r>
              <a:rPr lang="en-US" sz="1600" dirty="0">
                <a:solidFill>
                  <a:srgbClr val="6E625A"/>
                </a:solidFill>
                <a:hlinkClick r:id="rId5"/>
              </a:rPr>
              <a:t>nupmeyer@natlands.org</a:t>
            </a:r>
            <a:endParaRPr lang="en-US" sz="1600" dirty="0">
              <a:solidFill>
                <a:srgbClr val="6E625A"/>
              </a:solidFill>
            </a:endParaRPr>
          </a:p>
          <a:p>
            <a:pPr algn="ctr">
              <a:defRPr/>
            </a:pPr>
            <a:endParaRPr lang="en-US" sz="1600" dirty="0">
              <a:solidFill>
                <a:srgbClr val="6E625A"/>
              </a:solidFill>
              <a:cs typeface="Calibri"/>
            </a:endParaRPr>
          </a:p>
          <a:p>
            <a:pPr algn="ctr">
              <a:defRPr/>
            </a:pPr>
            <a:r>
              <a:rPr lang="en-US" sz="1600" b="1" dirty="0">
                <a:solidFill>
                  <a:srgbClr val="41382E"/>
                </a:solidFill>
              </a:rPr>
              <a:t>Megan Boatright</a:t>
            </a:r>
          </a:p>
          <a:p>
            <a:pPr algn="ctr">
              <a:defRPr/>
            </a:pPr>
            <a:r>
              <a:rPr lang="en-US" sz="1600" i="1" dirty="0">
                <a:solidFill>
                  <a:srgbClr val="6E625A"/>
                </a:solidFill>
              </a:rPr>
              <a:t>GIS Program Director</a:t>
            </a:r>
          </a:p>
          <a:p>
            <a:pPr algn="ctr">
              <a:defRPr/>
            </a:pPr>
            <a:endParaRPr lang="en-US" sz="1600" dirty="0">
              <a:solidFill>
                <a:srgbClr val="6E625A"/>
              </a:solidFill>
              <a:cs typeface="Calibri"/>
            </a:endParaRPr>
          </a:p>
          <a:p>
            <a:pPr algn="ctr" defTabSz="457200">
              <a:defRPr/>
            </a:pPr>
            <a:endParaRPr lang="en-US" sz="1600" dirty="0">
              <a:solidFill>
                <a:srgbClr val="6E625A"/>
              </a:solidFill>
            </a:endParaRPr>
          </a:p>
          <a:p>
            <a:pPr algn="ctr" defTabSz="457200">
              <a:defRPr/>
            </a:pPr>
            <a:endParaRPr lang="en-US" sz="1600" dirty="0">
              <a:solidFill>
                <a:srgbClr val="6E625A"/>
              </a:solidFill>
            </a:endParaRPr>
          </a:p>
        </p:txBody>
      </p:sp>
      <p:sp>
        <p:nvSpPr>
          <p:cNvPr id="8" name="Content Placeholder 2">
            <a:extLst>
              <a:ext uri="{FF2B5EF4-FFF2-40B4-BE49-F238E27FC236}">
                <a16:creationId xmlns:a16="http://schemas.microsoft.com/office/drawing/2014/main" id="{4C6FF040-3506-4CA6-B509-B8608B1A5063}"/>
              </a:ext>
            </a:extLst>
          </p:cNvPr>
          <p:cNvSpPr txBox="1">
            <a:spLocks/>
          </p:cNvSpPr>
          <p:nvPr/>
        </p:nvSpPr>
        <p:spPr>
          <a:xfrm>
            <a:off x="285492" y="2764641"/>
            <a:ext cx="3780334" cy="885086"/>
          </a:xfrm>
          <a:prstGeom prst="rect">
            <a:avLst/>
          </a:prstGeom>
        </p:spPr>
        <p:txBody>
          <a:bodyPr/>
          <a:lstStyle/>
          <a:p>
            <a:pPr algn="ctr" defTabSz="457200">
              <a:defRPr/>
            </a:pPr>
            <a:endParaRPr lang="en-US" sz="1600" dirty="0">
              <a:solidFill>
                <a:srgbClr val="6E625A"/>
              </a:solidFill>
            </a:endParaRPr>
          </a:p>
        </p:txBody>
      </p:sp>
      <p:sp>
        <p:nvSpPr>
          <p:cNvPr id="5" name="Rectangle 4">
            <a:extLst>
              <a:ext uri="{FF2B5EF4-FFF2-40B4-BE49-F238E27FC236}">
                <a16:creationId xmlns:a16="http://schemas.microsoft.com/office/drawing/2014/main" id="{7D9D7BC7-FBC6-D400-D19A-3BF8F48CEBB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B83B504-4A65-BCD8-A7C6-84730FBEC4F2}"/>
              </a:ext>
            </a:extLst>
          </p:cNvPr>
          <p:cNvSpPr txBox="1"/>
          <p:nvPr/>
        </p:nvSpPr>
        <p:spPr>
          <a:xfrm>
            <a:off x="1399123" y="80449"/>
            <a:ext cx="6345753" cy="615553"/>
          </a:xfrm>
          <a:prstGeom prst="rect">
            <a:avLst/>
          </a:prstGeom>
          <a:noFill/>
        </p:spPr>
        <p:txBody>
          <a:bodyPr wrap="square" lIns="91440" tIns="45720" rIns="91440" bIns="45720" rtlCol="0" anchor="t">
            <a:spAutoFit/>
          </a:bodyPr>
          <a:lstStyle/>
          <a:p>
            <a:pPr algn="ctr"/>
            <a:r>
              <a:rPr lang="en-US" sz="3400" dirty="0">
                <a:solidFill>
                  <a:srgbClr val="FFFFFF"/>
                </a:solidFill>
              </a:rPr>
              <a:t>The Project Team</a:t>
            </a:r>
          </a:p>
        </p:txBody>
      </p:sp>
      <p:sp>
        <p:nvSpPr>
          <p:cNvPr id="2" name="Content Placeholder 2">
            <a:extLst>
              <a:ext uri="{FF2B5EF4-FFF2-40B4-BE49-F238E27FC236}">
                <a16:creationId xmlns:a16="http://schemas.microsoft.com/office/drawing/2014/main" id="{07EA03FC-ECFB-1B8E-0937-B6833799A611}"/>
              </a:ext>
            </a:extLst>
          </p:cNvPr>
          <p:cNvSpPr txBox="1">
            <a:spLocks/>
          </p:cNvSpPr>
          <p:nvPr/>
        </p:nvSpPr>
        <p:spPr>
          <a:xfrm>
            <a:off x="4800600" y="1275969"/>
            <a:ext cx="3886200" cy="5010912"/>
          </a:xfrm>
          <a:prstGeom prst="rect">
            <a:avLst/>
          </a:prstGeom>
        </p:spPr>
        <p:txBody>
          <a:bodyPr/>
          <a:lstStyle/>
          <a:p>
            <a:pPr algn="ctr" defTabSz="457200">
              <a:defRPr/>
            </a:pPr>
            <a:r>
              <a:rPr lang="en-US" sz="2400" b="1" dirty="0">
                <a:solidFill>
                  <a:srgbClr val="41382E"/>
                </a:solidFill>
              </a:rPr>
              <a:t>Steering Committee</a:t>
            </a:r>
          </a:p>
          <a:p>
            <a:pPr algn="ctr" defTabSz="457200">
              <a:defRPr/>
            </a:pPr>
            <a:endParaRPr lang="en-US" sz="1600" b="1" dirty="0">
              <a:solidFill>
                <a:srgbClr val="41382E"/>
              </a:solidFill>
            </a:endParaRPr>
          </a:p>
          <a:p>
            <a:pPr algn="ctr" defTabSz="457200">
              <a:defRPr/>
            </a:pPr>
            <a:r>
              <a:rPr lang="en-US" sz="1600" b="1" dirty="0">
                <a:solidFill>
                  <a:srgbClr val="41382E"/>
                </a:solidFill>
              </a:rPr>
              <a:t>Jaclyn Rhoads, DCVA Board President</a:t>
            </a:r>
          </a:p>
          <a:p>
            <a:pPr algn="ctr" defTabSz="457200">
              <a:defRPr/>
            </a:pPr>
            <a:r>
              <a:rPr lang="en-US" sz="1600" b="1" dirty="0">
                <a:solidFill>
                  <a:srgbClr val="41382E"/>
                </a:solidFill>
              </a:rPr>
              <a:t>Robin Mann, DCVA Board </a:t>
            </a:r>
          </a:p>
          <a:p>
            <a:pPr algn="ctr" defTabSz="457200">
              <a:defRPr/>
            </a:pPr>
            <a:r>
              <a:rPr lang="en-US" sz="1600" b="1" dirty="0">
                <a:solidFill>
                  <a:srgbClr val="41382E"/>
                </a:solidFill>
              </a:rPr>
              <a:t>Aurora Dizel, DCVA Staff</a:t>
            </a:r>
          </a:p>
          <a:p>
            <a:pPr algn="ctr" defTabSz="457200">
              <a:defRPr/>
            </a:pPr>
            <a:r>
              <a:rPr lang="en-US" sz="1600" b="1" dirty="0">
                <a:solidFill>
                  <a:srgbClr val="41382E"/>
                </a:solidFill>
              </a:rPr>
              <a:t>Ashley Dolceamore, </a:t>
            </a:r>
          </a:p>
          <a:p>
            <a:pPr algn="ctr" defTabSz="457200">
              <a:defRPr/>
            </a:pPr>
            <a:r>
              <a:rPr lang="en-US" sz="1600" b="1" dirty="0">
                <a:solidFill>
                  <a:srgbClr val="41382E"/>
                </a:solidFill>
              </a:rPr>
              <a:t>Bonnie Hallam</a:t>
            </a:r>
          </a:p>
          <a:p>
            <a:pPr algn="ctr" defTabSz="457200">
              <a:defRPr/>
            </a:pPr>
            <a:r>
              <a:rPr lang="en-US" sz="1600" b="1" dirty="0">
                <a:solidFill>
                  <a:srgbClr val="41382E"/>
                </a:solidFill>
              </a:rPr>
              <a:t>Faith Zerbe</a:t>
            </a:r>
          </a:p>
          <a:p>
            <a:pPr algn="ctr" defTabSz="457200">
              <a:defRPr/>
            </a:pPr>
            <a:r>
              <a:rPr lang="en-US" sz="1600" b="1" dirty="0">
                <a:solidFill>
                  <a:srgbClr val="41382E"/>
                </a:solidFill>
              </a:rPr>
              <a:t>Jesse Hart</a:t>
            </a:r>
          </a:p>
          <a:p>
            <a:pPr algn="ctr" defTabSz="457200">
              <a:defRPr/>
            </a:pPr>
            <a:r>
              <a:rPr lang="en-US" sz="1600" b="1" dirty="0">
                <a:solidFill>
                  <a:srgbClr val="41382E"/>
                </a:solidFill>
              </a:rPr>
              <a:t>John Lesher</a:t>
            </a:r>
          </a:p>
          <a:p>
            <a:pPr algn="ctr" defTabSz="457200">
              <a:defRPr/>
            </a:pPr>
            <a:r>
              <a:rPr lang="en-US" sz="1600" b="1" dirty="0">
                <a:solidFill>
                  <a:srgbClr val="41382E"/>
                </a:solidFill>
              </a:rPr>
              <a:t>Roy Hunter</a:t>
            </a:r>
          </a:p>
          <a:p>
            <a:pPr algn="ctr" defTabSz="457200">
              <a:defRPr/>
            </a:pPr>
            <a:r>
              <a:rPr lang="en-US" sz="1600" b="1" dirty="0">
                <a:solidFill>
                  <a:srgbClr val="41382E"/>
                </a:solidFill>
              </a:rPr>
              <a:t>Temwa Wright</a:t>
            </a:r>
          </a:p>
          <a:p>
            <a:pPr algn="ctr" defTabSz="457200">
              <a:defRPr/>
            </a:pPr>
            <a:r>
              <a:rPr lang="en-US" sz="1600" b="1" dirty="0">
                <a:solidFill>
                  <a:srgbClr val="41382E"/>
                </a:solidFill>
              </a:rPr>
              <a:t>William Lighter</a:t>
            </a:r>
          </a:p>
          <a:p>
            <a:pPr algn="ctr" defTabSz="457200">
              <a:defRPr/>
            </a:pPr>
            <a:r>
              <a:rPr lang="en-US" sz="1600" b="1" dirty="0">
                <a:solidFill>
                  <a:srgbClr val="41382E"/>
                </a:solidFill>
              </a:rPr>
              <a:t>Rebecca </a:t>
            </a:r>
            <a:r>
              <a:rPr lang="en-US" sz="1600" b="1" dirty="0" err="1">
                <a:solidFill>
                  <a:srgbClr val="41382E"/>
                </a:solidFill>
              </a:rPr>
              <a:t>Yurkovitch</a:t>
            </a:r>
            <a:endParaRPr lang="en-US" sz="1600" b="1" dirty="0">
              <a:solidFill>
                <a:srgbClr val="41382E"/>
              </a:solidFill>
            </a:endParaRPr>
          </a:p>
          <a:p>
            <a:pPr algn="ctr" defTabSz="457200">
              <a:defRPr/>
            </a:pPr>
            <a:r>
              <a:rPr lang="en-US" sz="1600" b="1" dirty="0">
                <a:solidFill>
                  <a:srgbClr val="41382E"/>
                </a:solidFill>
              </a:rPr>
              <a:t>Brian Razzi</a:t>
            </a:r>
          </a:p>
          <a:p>
            <a:pPr algn="ctr" defTabSz="457200">
              <a:defRPr/>
            </a:pPr>
            <a:r>
              <a:rPr lang="en-US" sz="1600" b="1" dirty="0">
                <a:solidFill>
                  <a:srgbClr val="41382E"/>
                </a:solidFill>
              </a:rPr>
              <a:t>Marie </a:t>
            </a:r>
            <a:r>
              <a:rPr lang="en-US" sz="1600" b="1" dirty="0" err="1">
                <a:solidFill>
                  <a:srgbClr val="41382E"/>
                </a:solidFill>
              </a:rPr>
              <a:t>Gazillo</a:t>
            </a:r>
            <a:endParaRPr lang="en-US" sz="1600" b="1" dirty="0">
              <a:solidFill>
                <a:srgbClr val="41382E"/>
              </a:solidFill>
            </a:endParaRPr>
          </a:p>
          <a:p>
            <a:pPr algn="ctr" defTabSz="457200">
              <a:defRPr/>
            </a:pPr>
            <a:r>
              <a:rPr lang="en-US" sz="1600" b="1" dirty="0">
                <a:solidFill>
                  <a:srgbClr val="41382E"/>
                </a:solidFill>
              </a:rPr>
              <a:t>Rich Mooney</a:t>
            </a:r>
          </a:p>
          <a:p>
            <a:pPr algn="ctr" defTabSz="457200">
              <a:defRPr/>
            </a:pPr>
            <a:r>
              <a:rPr lang="en-US" sz="1600" b="1" dirty="0">
                <a:solidFill>
                  <a:srgbClr val="41382E"/>
                </a:solidFill>
              </a:rPr>
              <a:t>Ruth Mooney</a:t>
            </a:r>
            <a:endParaRPr lang="en-US" sz="1600" dirty="0">
              <a:solidFill>
                <a:srgbClr val="6E625A"/>
              </a:solidFill>
            </a:endParaRPr>
          </a:p>
        </p:txBody>
      </p:sp>
    </p:spTree>
    <p:extLst>
      <p:ext uri="{BB962C8B-B14F-4D97-AF65-F5344CB8AC3E}">
        <p14:creationId xmlns:p14="http://schemas.microsoft.com/office/powerpoint/2010/main" val="167239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CDB051-76A5-BEAC-AA4D-840515CAF9E3}"/>
              </a:ext>
            </a:extLst>
          </p:cNvPr>
          <p:cNvPicPr>
            <a:picLocks noChangeAspect="1"/>
          </p:cNvPicPr>
          <p:nvPr/>
        </p:nvPicPr>
        <p:blipFill rotWithShape="1">
          <a:blip r:embed="rId3"/>
          <a:srcRect l="12350" r="5180"/>
          <a:stretch/>
        </p:blipFill>
        <p:spPr>
          <a:xfrm>
            <a:off x="0" y="0"/>
            <a:ext cx="1556455" cy="6858000"/>
          </a:xfrm>
          <a:prstGeom prst="rect">
            <a:avLst/>
          </a:prstGeom>
        </p:spPr>
      </p:pic>
      <p:pic>
        <p:nvPicPr>
          <p:cNvPr id="8" name="Picture 7">
            <a:extLst>
              <a:ext uri="{FF2B5EF4-FFF2-40B4-BE49-F238E27FC236}">
                <a16:creationId xmlns:a16="http://schemas.microsoft.com/office/drawing/2014/main" id="{760D9B6F-A2AC-DA2A-C792-5409B6BE8947}"/>
              </a:ext>
            </a:extLst>
          </p:cNvPr>
          <p:cNvPicPr>
            <a:picLocks noChangeAspect="1"/>
          </p:cNvPicPr>
          <p:nvPr/>
        </p:nvPicPr>
        <p:blipFill>
          <a:blip r:embed="rId4"/>
          <a:stretch>
            <a:fillRect/>
          </a:stretch>
        </p:blipFill>
        <p:spPr>
          <a:xfrm>
            <a:off x="1493698" y="822960"/>
            <a:ext cx="5938479" cy="6035040"/>
          </a:xfrm>
          <a:prstGeom prst="rect">
            <a:avLst/>
          </a:prstGeom>
        </p:spPr>
      </p:pic>
      <p:sp>
        <p:nvSpPr>
          <p:cNvPr id="9" name="TextBox 8">
            <a:extLst>
              <a:ext uri="{FF2B5EF4-FFF2-40B4-BE49-F238E27FC236}">
                <a16:creationId xmlns:a16="http://schemas.microsoft.com/office/drawing/2014/main" id="{15153536-0882-988C-BB9C-8037AA7067F0}"/>
              </a:ext>
            </a:extLst>
          </p:cNvPr>
          <p:cNvSpPr txBox="1"/>
          <p:nvPr/>
        </p:nvSpPr>
        <p:spPr>
          <a:xfrm>
            <a:off x="7432177" y="1013012"/>
            <a:ext cx="1711823" cy="4370427"/>
          </a:xfrm>
          <a:prstGeom prst="rect">
            <a:avLst/>
          </a:prstGeom>
          <a:noFill/>
        </p:spPr>
        <p:txBody>
          <a:bodyPr wrap="square" rtlCol="0">
            <a:spAutoFit/>
          </a:bodyPr>
          <a:lstStyle/>
          <a:p>
            <a:r>
              <a:rPr lang="en-US" b="1"/>
              <a:t>Good Examples:</a:t>
            </a:r>
          </a:p>
          <a:p>
            <a:r>
              <a:rPr lang="en-US" sz="1400"/>
              <a:t>Radnor Middle Sch.</a:t>
            </a:r>
          </a:p>
          <a:p>
            <a:endParaRPr lang="en-US" sz="1400"/>
          </a:p>
          <a:p>
            <a:r>
              <a:rPr lang="en-US" sz="1400"/>
              <a:t>Whitby Meadows/ Cobbs Creek Park</a:t>
            </a:r>
          </a:p>
          <a:p>
            <a:endParaRPr lang="en-US" sz="1400"/>
          </a:p>
          <a:p>
            <a:r>
              <a:rPr lang="en-US" b="1"/>
              <a:t>Issues:</a:t>
            </a:r>
          </a:p>
          <a:p>
            <a:r>
              <a:rPr lang="en-US" sz="1400"/>
              <a:t>Dumping at Collingdale Park</a:t>
            </a:r>
          </a:p>
          <a:p>
            <a:endParaRPr lang="en-US" sz="1400"/>
          </a:p>
          <a:p>
            <a:r>
              <a:rPr lang="en-US" sz="1400"/>
              <a:t>Direct stormwater flow at Aldan Swim</a:t>
            </a:r>
          </a:p>
          <a:p>
            <a:endParaRPr lang="en-US" sz="1400"/>
          </a:p>
          <a:p>
            <a:r>
              <a:rPr lang="en-US" b="1"/>
              <a:t>Opportunities:</a:t>
            </a:r>
          </a:p>
          <a:p>
            <a:r>
              <a:rPr lang="en-US" sz="1400"/>
              <a:t>Golf Courses</a:t>
            </a:r>
          </a:p>
          <a:p>
            <a:r>
              <a:rPr lang="en-US" sz="1400"/>
              <a:t>Cemeteries</a:t>
            </a:r>
          </a:p>
          <a:p>
            <a:r>
              <a:rPr lang="en-US" sz="1400"/>
              <a:t>Parks</a:t>
            </a:r>
          </a:p>
          <a:p>
            <a:r>
              <a:rPr lang="en-US" sz="1400"/>
              <a:t>Open Spaces</a:t>
            </a:r>
          </a:p>
          <a:p>
            <a:endParaRPr lang="en-US" sz="1400"/>
          </a:p>
        </p:txBody>
      </p:sp>
      <p:sp>
        <p:nvSpPr>
          <p:cNvPr id="2" name="Rectangle 1">
            <a:extLst>
              <a:ext uri="{FF2B5EF4-FFF2-40B4-BE49-F238E27FC236}">
                <a16:creationId xmlns:a16="http://schemas.microsoft.com/office/drawing/2014/main" id="{DA00D59F-CED0-2EC2-595D-00821609051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B906D368-3A5F-ED26-C34A-369AAEB4304E}"/>
              </a:ext>
            </a:extLst>
          </p:cNvPr>
          <p:cNvSpPr txBox="1"/>
          <p:nvPr/>
        </p:nvSpPr>
        <p:spPr>
          <a:xfrm>
            <a:off x="1240395" y="80449"/>
            <a:ext cx="6663209" cy="615553"/>
          </a:xfrm>
          <a:prstGeom prst="rect">
            <a:avLst/>
          </a:prstGeom>
          <a:noFill/>
        </p:spPr>
        <p:txBody>
          <a:bodyPr wrap="square" lIns="91440" tIns="45720" rIns="91440" bIns="45720" rtlCol="0" anchor="t">
            <a:spAutoFit/>
          </a:bodyPr>
          <a:lstStyle/>
          <a:p>
            <a:pPr algn="ctr"/>
            <a:r>
              <a:rPr lang="en-US" sz="3400">
                <a:solidFill>
                  <a:srgbClr val="FFFFFF"/>
                </a:solidFill>
              </a:rPr>
              <a:t>Review: Map of Important Places</a:t>
            </a:r>
          </a:p>
        </p:txBody>
      </p:sp>
    </p:spTree>
    <p:extLst>
      <p:ext uri="{BB962C8B-B14F-4D97-AF65-F5344CB8AC3E}">
        <p14:creationId xmlns:p14="http://schemas.microsoft.com/office/powerpoint/2010/main" val="1419791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20739">
            <a:extLst>
              <a:ext uri="{FF2B5EF4-FFF2-40B4-BE49-F238E27FC236}">
                <a16:creationId xmlns:a16="http://schemas.microsoft.com/office/drawing/2014/main" id="{A2146C7E-2C84-D944-2412-DA46560AA0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88" r="34717" b="7975"/>
          <a:stretch/>
        </p:blipFill>
        <p:spPr bwMode="auto">
          <a:xfrm>
            <a:off x="125505" y="984324"/>
            <a:ext cx="4663440" cy="57184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54BA8A-8D5B-FEB3-62BD-A30CC7D38248}"/>
              </a:ext>
            </a:extLst>
          </p:cNvPr>
          <p:cNvSpPr txBox="1"/>
          <p:nvPr/>
        </p:nvSpPr>
        <p:spPr>
          <a:xfrm>
            <a:off x="4912659" y="1120588"/>
            <a:ext cx="4105836" cy="4370427"/>
          </a:xfrm>
          <a:prstGeom prst="rect">
            <a:avLst/>
          </a:prstGeom>
          <a:noFill/>
        </p:spPr>
        <p:txBody>
          <a:bodyPr wrap="square" rtlCol="0">
            <a:spAutoFit/>
          </a:bodyPr>
          <a:lstStyle/>
          <a:p>
            <a:r>
              <a:rPr lang="en-US" u="sng"/>
              <a:t>Summary</a:t>
            </a:r>
          </a:p>
          <a:p>
            <a:endParaRPr lang="en-US" u="sng"/>
          </a:p>
          <a:p>
            <a:pPr marL="285750" indent="-285750">
              <a:spcAft>
                <a:spcPts val="1200"/>
              </a:spcAft>
              <a:buFont typeface="Arial" panose="020B0604020202020204" pitchFamily="34" charset="0"/>
              <a:buChar char="•"/>
            </a:pPr>
            <a:r>
              <a:rPr lang="en-US" sz="1400"/>
              <a:t>Create a single, creek long park and trail, like </a:t>
            </a:r>
            <a:r>
              <a:rPr lang="en-US" sz="1400" err="1"/>
              <a:t>Pennypack</a:t>
            </a:r>
            <a:r>
              <a:rPr lang="en-US" sz="1400"/>
              <a:t> and Wissahickon</a:t>
            </a:r>
          </a:p>
          <a:p>
            <a:pPr marL="285750" indent="-285750">
              <a:spcAft>
                <a:spcPts val="1200"/>
              </a:spcAft>
              <a:buFont typeface="Arial" panose="020B0604020202020204" pitchFamily="34" charset="0"/>
              <a:buChar char="•"/>
            </a:pPr>
            <a:r>
              <a:rPr lang="en-US" sz="1400"/>
              <a:t>Daylight some streams for ecological restoration, water management and education</a:t>
            </a:r>
          </a:p>
          <a:p>
            <a:pPr marL="285750" indent="-285750">
              <a:spcAft>
                <a:spcPts val="1200"/>
              </a:spcAft>
              <a:buFont typeface="Arial" panose="020B0604020202020204" pitchFamily="34" charset="0"/>
              <a:buChar char="•"/>
            </a:pPr>
            <a:r>
              <a:rPr lang="en-US" sz="1400"/>
              <a:t>Educate residents so they know what a watershed is and which one they live in</a:t>
            </a:r>
          </a:p>
          <a:p>
            <a:pPr marL="285750" indent="-285750">
              <a:spcAft>
                <a:spcPts val="1200"/>
              </a:spcAft>
              <a:buFont typeface="Arial" panose="020B0604020202020204" pitchFamily="34" charset="0"/>
              <a:buChar char="•"/>
            </a:pPr>
            <a:r>
              <a:rPr lang="en-US" sz="1400"/>
              <a:t>Small is the new big! Create many small projects distributed across the watershed</a:t>
            </a:r>
          </a:p>
          <a:p>
            <a:pPr marL="285750" indent="-285750">
              <a:spcAft>
                <a:spcPts val="1200"/>
              </a:spcAft>
              <a:buFont typeface="Arial" panose="020B0604020202020204" pitchFamily="34" charset="0"/>
              <a:buChar char="•"/>
            </a:pPr>
            <a:r>
              <a:rPr lang="en-US" sz="1400"/>
              <a:t>Create a regional EAC</a:t>
            </a:r>
          </a:p>
          <a:p>
            <a:pPr marL="285750" indent="-285750">
              <a:spcAft>
                <a:spcPts val="1200"/>
              </a:spcAft>
              <a:buFont typeface="Arial" panose="020B0604020202020204" pitchFamily="34" charset="0"/>
              <a:buChar char="•"/>
            </a:pPr>
            <a:r>
              <a:rPr lang="en-US" sz="1400"/>
              <a:t>Establish tax relief for property owners that restore or maintain buffers</a:t>
            </a:r>
          </a:p>
          <a:p>
            <a:pPr marL="285750" indent="-285750">
              <a:spcAft>
                <a:spcPts val="1200"/>
              </a:spcAft>
              <a:buFont typeface="Arial" panose="020B0604020202020204" pitchFamily="34" charset="0"/>
              <a:buChar char="•"/>
            </a:pPr>
            <a:r>
              <a:rPr lang="en-US" sz="1400"/>
              <a:t>Manage salt use, warnings, citations, fines for excessive use, mandate use of brines</a:t>
            </a:r>
          </a:p>
        </p:txBody>
      </p:sp>
      <p:sp>
        <p:nvSpPr>
          <p:cNvPr id="4" name="Rectangle 3">
            <a:extLst>
              <a:ext uri="{FF2B5EF4-FFF2-40B4-BE49-F238E27FC236}">
                <a16:creationId xmlns:a16="http://schemas.microsoft.com/office/drawing/2014/main" id="{99996EBE-A3A0-A23D-E42B-FC11D3B4CFBF}"/>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A99439A1-70F7-1D6C-13D3-991FDE3C27CD}"/>
              </a:ext>
            </a:extLst>
          </p:cNvPr>
          <p:cNvSpPr txBox="1"/>
          <p:nvPr/>
        </p:nvSpPr>
        <p:spPr>
          <a:xfrm>
            <a:off x="1399123" y="80449"/>
            <a:ext cx="6345753" cy="615553"/>
          </a:xfrm>
          <a:prstGeom prst="rect">
            <a:avLst/>
          </a:prstGeom>
          <a:noFill/>
        </p:spPr>
        <p:txBody>
          <a:bodyPr wrap="square" lIns="91440" tIns="45720" rIns="91440" bIns="45720" rtlCol="0" anchor="t">
            <a:spAutoFit/>
          </a:bodyPr>
          <a:lstStyle/>
          <a:p>
            <a:pPr algn="ctr"/>
            <a:r>
              <a:rPr lang="en-US" sz="3400">
                <a:solidFill>
                  <a:srgbClr val="FFFFFF"/>
                </a:solidFill>
              </a:rPr>
              <a:t>Review: One Big Idea</a:t>
            </a:r>
          </a:p>
        </p:txBody>
      </p:sp>
    </p:spTree>
    <p:extLst>
      <p:ext uri="{BB962C8B-B14F-4D97-AF65-F5344CB8AC3E}">
        <p14:creationId xmlns:p14="http://schemas.microsoft.com/office/powerpoint/2010/main" val="3028455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068EB3-774F-0C78-CB59-BD83A2A5B857}"/>
              </a:ext>
            </a:extLst>
          </p:cNvPr>
          <p:cNvSpPr txBox="1"/>
          <p:nvPr/>
        </p:nvSpPr>
        <p:spPr>
          <a:xfrm>
            <a:off x="4872419" y="965445"/>
            <a:ext cx="3863158" cy="4462760"/>
          </a:xfrm>
          <a:prstGeom prst="rect">
            <a:avLst/>
          </a:prstGeom>
          <a:noFill/>
        </p:spPr>
        <p:txBody>
          <a:bodyPr wrap="square" rtlCol="0">
            <a:spAutoFit/>
          </a:bodyPr>
          <a:lstStyle/>
          <a:p>
            <a:pPr marL="457200" indent="-457200">
              <a:spcAft>
                <a:spcPts val="1200"/>
              </a:spcAft>
              <a:buAutoNum type="arabicPeriod"/>
              <a:tabLst>
                <a:tab pos="6634163" algn="l"/>
              </a:tabLst>
            </a:pPr>
            <a:r>
              <a:rPr lang="en-US" dirty="0"/>
              <a:t>Establish a Darby Creek Watershed greenway</a:t>
            </a:r>
          </a:p>
          <a:p>
            <a:pPr marL="457200" indent="-457200">
              <a:spcAft>
                <a:spcPts val="1200"/>
              </a:spcAft>
              <a:buAutoNum type="arabicPeriod"/>
              <a:tabLst>
                <a:tab pos="6634163" algn="l"/>
              </a:tabLst>
            </a:pPr>
            <a:r>
              <a:rPr lang="en-US" dirty="0"/>
              <a:t>Monitor Stormwater Plans</a:t>
            </a:r>
          </a:p>
          <a:p>
            <a:pPr marL="457200" indent="-457200">
              <a:spcAft>
                <a:spcPts val="1200"/>
              </a:spcAft>
              <a:buAutoNum type="arabicPeriod"/>
              <a:tabLst>
                <a:tab pos="6634163" algn="l"/>
              </a:tabLst>
            </a:pPr>
            <a:r>
              <a:rPr lang="en-US" dirty="0"/>
              <a:t>Identify Parcels for Conservation</a:t>
            </a:r>
          </a:p>
          <a:p>
            <a:pPr marL="457200" indent="-457200">
              <a:spcAft>
                <a:spcPts val="1200"/>
              </a:spcAft>
              <a:buAutoNum type="arabicPeriod"/>
              <a:tabLst>
                <a:tab pos="6634163" algn="l"/>
              </a:tabLst>
            </a:pPr>
            <a:r>
              <a:rPr lang="en-US" dirty="0"/>
              <a:t>Promote Efforts to Establish, Improve and Enforce Existing Land Use and Development Ordinances</a:t>
            </a:r>
          </a:p>
          <a:p>
            <a:pPr marL="457200" indent="-457200">
              <a:spcAft>
                <a:spcPts val="1200"/>
              </a:spcAft>
              <a:buAutoNum type="arabicPeriod"/>
              <a:tabLst>
                <a:tab pos="6634163" algn="l"/>
              </a:tabLst>
            </a:pPr>
            <a:r>
              <a:rPr lang="en-US" dirty="0"/>
              <a:t>Promote Equity and Environmental Justice across the Watershed</a:t>
            </a:r>
          </a:p>
          <a:p>
            <a:pPr marL="457200" indent="-457200">
              <a:spcAft>
                <a:spcPts val="1200"/>
              </a:spcAft>
              <a:buAutoNum type="arabicPeriod"/>
              <a:tabLst>
                <a:tab pos="6634163" algn="l"/>
              </a:tabLst>
            </a:pPr>
            <a:r>
              <a:rPr lang="en-US" dirty="0"/>
              <a:t>Prepare for the increased effects of climate change, with a focus on flooding</a:t>
            </a:r>
          </a:p>
        </p:txBody>
      </p:sp>
      <p:sp>
        <p:nvSpPr>
          <p:cNvPr id="9" name="Rectangle 8">
            <a:extLst>
              <a:ext uri="{FF2B5EF4-FFF2-40B4-BE49-F238E27FC236}">
                <a16:creationId xmlns:a16="http://schemas.microsoft.com/office/drawing/2014/main" id="{2DDB2FA9-399D-7A20-BF74-ACBD063DC1AB}"/>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813FAF34-0A25-9B0E-0CD9-202E06F59501}"/>
              </a:ext>
            </a:extLst>
          </p:cNvPr>
          <p:cNvSpPr txBox="1"/>
          <p:nvPr/>
        </p:nvSpPr>
        <p:spPr>
          <a:xfrm>
            <a:off x="1399123" y="80449"/>
            <a:ext cx="6345753" cy="615553"/>
          </a:xfrm>
          <a:prstGeom prst="rect">
            <a:avLst/>
          </a:prstGeom>
          <a:noFill/>
        </p:spPr>
        <p:txBody>
          <a:bodyPr wrap="square" lIns="91440" tIns="45720" rIns="91440" bIns="45720" rtlCol="0" anchor="t">
            <a:spAutoFit/>
          </a:bodyPr>
          <a:lstStyle/>
          <a:p>
            <a:pPr algn="ctr"/>
            <a:r>
              <a:rPr lang="en-US" sz="3400" dirty="0">
                <a:solidFill>
                  <a:srgbClr val="FFFFFF"/>
                </a:solidFill>
              </a:rPr>
              <a:t>PRELIMINARY Goals</a:t>
            </a:r>
          </a:p>
        </p:txBody>
      </p:sp>
      <p:sp>
        <p:nvSpPr>
          <p:cNvPr id="6" name="TextBox 5">
            <a:extLst>
              <a:ext uri="{FF2B5EF4-FFF2-40B4-BE49-F238E27FC236}">
                <a16:creationId xmlns:a16="http://schemas.microsoft.com/office/drawing/2014/main" id="{2B61032F-9529-A26B-BE72-9962E621BF5F}"/>
              </a:ext>
            </a:extLst>
          </p:cNvPr>
          <p:cNvSpPr txBox="1"/>
          <p:nvPr/>
        </p:nvSpPr>
        <p:spPr>
          <a:xfrm>
            <a:off x="4872419" y="5484535"/>
            <a:ext cx="3863158" cy="1138773"/>
          </a:xfrm>
          <a:prstGeom prst="rect">
            <a:avLst/>
          </a:prstGeom>
          <a:noFill/>
        </p:spPr>
        <p:txBody>
          <a:bodyPr wrap="square" lIns="91440" tIns="45720" rIns="91440" bIns="45720" rtlCol="0" anchor="t">
            <a:spAutoFit/>
          </a:bodyPr>
          <a:lstStyle/>
          <a:p>
            <a:pPr algn="ctr"/>
            <a:r>
              <a:rPr lang="en-US" sz="3400" dirty="0"/>
              <a:t>Haven’t Gone to Public Yet</a:t>
            </a:r>
          </a:p>
        </p:txBody>
      </p:sp>
      <p:pic>
        <p:nvPicPr>
          <p:cNvPr id="7" name="Picture 6">
            <a:extLst>
              <a:ext uri="{FF2B5EF4-FFF2-40B4-BE49-F238E27FC236}">
                <a16:creationId xmlns:a16="http://schemas.microsoft.com/office/drawing/2014/main" id="{78D0D40B-FFBA-2802-9396-C06502676A21}"/>
              </a:ext>
            </a:extLst>
          </p:cNvPr>
          <p:cNvPicPr>
            <a:picLocks noChangeAspect="1"/>
          </p:cNvPicPr>
          <p:nvPr/>
        </p:nvPicPr>
        <p:blipFill rotWithShape="1">
          <a:blip r:embed="rId3"/>
          <a:srcRect l="16822" r="15286" b="5735"/>
          <a:stretch/>
        </p:blipFill>
        <p:spPr>
          <a:xfrm>
            <a:off x="409598" y="910726"/>
            <a:ext cx="4052048" cy="5861304"/>
          </a:xfrm>
          <a:prstGeom prst="rect">
            <a:avLst/>
          </a:prstGeom>
        </p:spPr>
      </p:pic>
    </p:spTree>
    <p:extLst>
      <p:ext uri="{BB962C8B-B14F-4D97-AF65-F5344CB8AC3E}">
        <p14:creationId xmlns:p14="http://schemas.microsoft.com/office/powerpoint/2010/main" val="1294841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C8F29826-5EA0-0395-F723-451FE47CC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7732"/>
            <a:ext cx="9144000" cy="5920268"/>
          </a:xfrm>
          <a:prstGeom prst="rect">
            <a:avLst/>
          </a:prstGeom>
        </p:spPr>
      </p:pic>
      <p:sp>
        <p:nvSpPr>
          <p:cNvPr id="2" name="Rectangle 1">
            <a:extLst>
              <a:ext uri="{FF2B5EF4-FFF2-40B4-BE49-F238E27FC236}">
                <a16:creationId xmlns:a16="http://schemas.microsoft.com/office/drawing/2014/main" id="{F7359F7A-CEC7-0CD2-AC23-BF043AAAE20E}"/>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FEC6F53A-E0DE-4CA7-A6A6-B8375433FECB}"/>
              </a:ext>
            </a:extLst>
          </p:cNvPr>
          <p:cNvSpPr txBox="1"/>
          <p:nvPr/>
        </p:nvSpPr>
        <p:spPr>
          <a:xfrm>
            <a:off x="1285000" y="80449"/>
            <a:ext cx="6573999" cy="615553"/>
          </a:xfrm>
          <a:prstGeom prst="rect">
            <a:avLst/>
          </a:prstGeom>
          <a:noFill/>
        </p:spPr>
        <p:txBody>
          <a:bodyPr wrap="square" lIns="91440" tIns="45720" rIns="91440" bIns="45720" rtlCol="0" anchor="t">
            <a:spAutoFit/>
          </a:bodyPr>
          <a:lstStyle/>
          <a:p>
            <a:pPr algn="ctr"/>
            <a:r>
              <a:rPr lang="en-US" sz="3400">
                <a:solidFill>
                  <a:srgbClr val="FFFFFF"/>
                </a:solidFill>
              </a:rPr>
              <a:t>Identify Parcels for Conservation</a:t>
            </a:r>
          </a:p>
        </p:txBody>
      </p:sp>
    </p:spTree>
    <p:extLst>
      <p:ext uri="{BB962C8B-B14F-4D97-AF65-F5344CB8AC3E}">
        <p14:creationId xmlns:p14="http://schemas.microsoft.com/office/powerpoint/2010/main" val="141423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17858-B993-6AB8-1720-D8B4C4FEE6BA}"/>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TextBox 4"/>
          <p:cNvSpPr txBox="1"/>
          <p:nvPr/>
        </p:nvSpPr>
        <p:spPr>
          <a:xfrm>
            <a:off x="433479" y="0"/>
            <a:ext cx="8305800" cy="769441"/>
          </a:xfrm>
          <a:prstGeom prst="rect">
            <a:avLst/>
          </a:prstGeom>
          <a:noFill/>
        </p:spPr>
        <p:txBody>
          <a:bodyPr wrap="square" lIns="91440" tIns="45720" rIns="91440" bIns="45720" rtlCol="0" anchor="t">
            <a:spAutoFit/>
          </a:bodyPr>
          <a:lstStyle/>
          <a:p>
            <a:pPr algn="ctr"/>
            <a:r>
              <a:rPr lang="en-US" sz="4400">
                <a:solidFill>
                  <a:srgbClr val="FFFFFF"/>
                </a:solidFill>
              </a:rPr>
              <a:t>Identify Parcels for Conservation</a:t>
            </a:r>
            <a:endParaRPr lang="en-US">
              <a:solidFill>
                <a:srgbClr val="FFFFFF"/>
              </a:solidFill>
            </a:endParaRPr>
          </a:p>
        </p:txBody>
      </p:sp>
      <p:pic>
        <p:nvPicPr>
          <p:cNvPr id="3" name="Picture 2" descr="Map&#10;&#10;Description automatically generated">
            <a:extLst>
              <a:ext uri="{FF2B5EF4-FFF2-40B4-BE49-F238E27FC236}">
                <a16:creationId xmlns:a16="http://schemas.microsoft.com/office/drawing/2014/main" id="{3A23164E-083B-0D2E-EE2A-D999A631E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456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F439D-5D4D-30BD-75AB-172E4FB0F58F}"/>
              </a:ext>
            </a:extLst>
          </p:cNvPr>
          <p:cNvSpPr txBox="1"/>
          <p:nvPr/>
        </p:nvSpPr>
        <p:spPr>
          <a:xfrm>
            <a:off x="116541" y="887501"/>
            <a:ext cx="4427115" cy="6832640"/>
          </a:xfrm>
          <a:prstGeom prst="rect">
            <a:avLst/>
          </a:prstGeom>
          <a:noFill/>
        </p:spPr>
        <p:txBody>
          <a:bodyPr wrap="square" rtlCol="0">
            <a:spAutoFit/>
          </a:bodyPr>
          <a:lstStyle/>
          <a:p>
            <a:r>
              <a:rPr lang="en-US" sz="2400"/>
              <a:t>Some quick observations…</a:t>
            </a:r>
          </a:p>
          <a:p>
            <a:endParaRPr lang="en-US" sz="2400"/>
          </a:p>
          <a:p>
            <a:r>
              <a:rPr lang="en-US"/>
              <a:t>Not many very large parcels…only ninety-one over 25 acres…and most are golf, cemetery, or developed – some institutions.</a:t>
            </a:r>
          </a:p>
          <a:p>
            <a:endParaRPr lang="en-US"/>
          </a:p>
          <a:p>
            <a:r>
              <a:rPr lang="en-US"/>
              <a:t>A lot of golf courses, but less land than we might think:</a:t>
            </a:r>
          </a:p>
          <a:p>
            <a:pPr marL="403225"/>
            <a:r>
              <a:rPr lang="en-US"/>
              <a:t>Watershed total: 49,000 acres. </a:t>
            </a:r>
          </a:p>
          <a:p>
            <a:pPr marL="403225"/>
            <a:r>
              <a:rPr lang="en-US"/>
              <a:t>Golf course: 1,000 acres or roughly 2% of watershed</a:t>
            </a:r>
          </a:p>
          <a:p>
            <a:pPr marL="403225"/>
            <a:endParaRPr lang="en-US"/>
          </a:p>
          <a:p>
            <a:r>
              <a:rPr lang="en-US"/>
              <a:t>A lot of cemeteries, but less land than we might think:</a:t>
            </a:r>
          </a:p>
          <a:p>
            <a:pPr marL="403225"/>
            <a:r>
              <a:rPr lang="en-US"/>
              <a:t>Watershed total: 49,000 acres. </a:t>
            </a:r>
          </a:p>
          <a:p>
            <a:pPr marL="403225"/>
            <a:r>
              <a:rPr lang="en-US"/>
              <a:t>Cemeteries: 1,126 acres or roughly 2% of watershed</a:t>
            </a:r>
          </a:p>
          <a:p>
            <a:pPr marL="403225"/>
            <a:endParaRPr lang="en-US"/>
          </a:p>
          <a:p>
            <a:r>
              <a:rPr lang="en-US" sz="2400"/>
              <a:t>Many small parcels will need to make a difference!</a:t>
            </a:r>
          </a:p>
          <a:p>
            <a:pPr marL="403225"/>
            <a:endParaRPr lang="en-US"/>
          </a:p>
          <a:p>
            <a:pPr marL="403225"/>
            <a:endParaRPr lang="en-US"/>
          </a:p>
          <a:p>
            <a:endParaRPr lang="en-US"/>
          </a:p>
        </p:txBody>
      </p:sp>
      <p:sp>
        <p:nvSpPr>
          <p:cNvPr id="3" name="Rectangle 2">
            <a:extLst>
              <a:ext uri="{FF2B5EF4-FFF2-40B4-BE49-F238E27FC236}">
                <a16:creationId xmlns:a16="http://schemas.microsoft.com/office/drawing/2014/main" id="{FBD7AA79-C127-A605-6165-E3585FF08CA2}"/>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9CA5C855-9E1E-527A-EBD4-50AACB95100D}"/>
              </a:ext>
            </a:extLst>
          </p:cNvPr>
          <p:cNvSpPr txBox="1"/>
          <p:nvPr/>
        </p:nvSpPr>
        <p:spPr>
          <a:xfrm>
            <a:off x="1285000" y="80449"/>
            <a:ext cx="6573999" cy="615553"/>
          </a:xfrm>
          <a:prstGeom prst="rect">
            <a:avLst/>
          </a:prstGeom>
          <a:noFill/>
        </p:spPr>
        <p:txBody>
          <a:bodyPr wrap="square" lIns="91440" tIns="45720" rIns="91440" bIns="45720" rtlCol="0" anchor="t">
            <a:spAutoFit/>
          </a:bodyPr>
          <a:lstStyle/>
          <a:p>
            <a:pPr algn="ctr"/>
            <a:r>
              <a:rPr lang="en-US" sz="3400">
                <a:solidFill>
                  <a:srgbClr val="FFFFFF"/>
                </a:solidFill>
              </a:rPr>
              <a:t>Identify Parcels for Conservation</a:t>
            </a:r>
          </a:p>
        </p:txBody>
      </p:sp>
      <p:pic>
        <p:nvPicPr>
          <p:cNvPr id="11" name="Picture 10">
            <a:extLst>
              <a:ext uri="{FF2B5EF4-FFF2-40B4-BE49-F238E27FC236}">
                <a16:creationId xmlns:a16="http://schemas.microsoft.com/office/drawing/2014/main" id="{1980BA15-B062-FBED-871E-06C5A697DC77}"/>
              </a:ext>
            </a:extLst>
          </p:cNvPr>
          <p:cNvPicPr>
            <a:picLocks noChangeAspect="1"/>
          </p:cNvPicPr>
          <p:nvPr/>
        </p:nvPicPr>
        <p:blipFill rotWithShape="1">
          <a:blip r:embed="rId3"/>
          <a:srcRect l="28039" t="12790" b="5968"/>
          <a:stretch/>
        </p:blipFill>
        <p:spPr>
          <a:xfrm>
            <a:off x="4543654" y="905433"/>
            <a:ext cx="4483803" cy="2847477"/>
          </a:xfrm>
          <a:prstGeom prst="rect">
            <a:avLst/>
          </a:prstGeom>
        </p:spPr>
      </p:pic>
      <p:pic>
        <p:nvPicPr>
          <p:cNvPr id="13" name="Picture 12">
            <a:extLst>
              <a:ext uri="{FF2B5EF4-FFF2-40B4-BE49-F238E27FC236}">
                <a16:creationId xmlns:a16="http://schemas.microsoft.com/office/drawing/2014/main" id="{EF65A45F-F13C-C376-01A9-0CEC74F43BEA}"/>
              </a:ext>
            </a:extLst>
          </p:cNvPr>
          <p:cNvPicPr>
            <a:picLocks noChangeAspect="1"/>
          </p:cNvPicPr>
          <p:nvPr/>
        </p:nvPicPr>
        <p:blipFill rotWithShape="1">
          <a:blip r:embed="rId4"/>
          <a:srcRect l="19215" t="13093" r="12058" b="5991"/>
          <a:stretch/>
        </p:blipFill>
        <p:spPr>
          <a:xfrm>
            <a:off x="4543654" y="3802405"/>
            <a:ext cx="4480560" cy="2967368"/>
          </a:xfrm>
          <a:prstGeom prst="rect">
            <a:avLst/>
          </a:prstGeom>
        </p:spPr>
      </p:pic>
    </p:spTree>
    <p:extLst>
      <p:ext uri="{BB962C8B-B14F-4D97-AF65-F5344CB8AC3E}">
        <p14:creationId xmlns:p14="http://schemas.microsoft.com/office/powerpoint/2010/main" val="102920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9D7BC7-FBC6-D400-D19A-3BF8F48CEBB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B83B504-4A65-BCD8-A7C6-84730FBEC4F2}"/>
              </a:ext>
            </a:extLst>
          </p:cNvPr>
          <p:cNvSpPr txBox="1"/>
          <p:nvPr/>
        </p:nvSpPr>
        <p:spPr>
          <a:xfrm>
            <a:off x="1399123" y="80449"/>
            <a:ext cx="6345753" cy="615553"/>
          </a:xfrm>
          <a:prstGeom prst="rect">
            <a:avLst/>
          </a:prstGeom>
          <a:noFill/>
        </p:spPr>
        <p:txBody>
          <a:bodyPr wrap="square" lIns="91440" tIns="45720" rIns="91440" bIns="45720" rtlCol="0" anchor="t">
            <a:spAutoFit/>
          </a:bodyPr>
          <a:lstStyle/>
          <a:p>
            <a:pPr algn="ctr"/>
            <a:r>
              <a:rPr lang="en-US" sz="3400" dirty="0">
                <a:solidFill>
                  <a:srgbClr val="FFFFFF"/>
                </a:solidFill>
              </a:rPr>
              <a:t>Your Homework</a:t>
            </a:r>
          </a:p>
        </p:txBody>
      </p:sp>
      <p:pic>
        <p:nvPicPr>
          <p:cNvPr id="4" name="Picture 3" descr="Qr code&#10;&#10;Description automatically generated">
            <a:extLst>
              <a:ext uri="{FF2B5EF4-FFF2-40B4-BE49-F238E27FC236}">
                <a16:creationId xmlns:a16="http://schemas.microsoft.com/office/drawing/2014/main" id="{3D30EC04-3C25-BD91-0CEF-198B74504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874532"/>
            <a:ext cx="3810000" cy="5486400"/>
          </a:xfrm>
          <a:prstGeom prst="rect">
            <a:avLst/>
          </a:prstGeom>
        </p:spPr>
      </p:pic>
      <p:sp>
        <p:nvSpPr>
          <p:cNvPr id="9" name="Content Placeholder 2">
            <a:extLst>
              <a:ext uri="{FF2B5EF4-FFF2-40B4-BE49-F238E27FC236}">
                <a16:creationId xmlns:a16="http://schemas.microsoft.com/office/drawing/2014/main" id="{1BC6397A-C1BB-C1C8-181B-5D0DA8F311F5}"/>
              </a:ext>
            </a:extLst>
          </p:cNvPr>
          <p:cNvSpPr txBox="1">
            <a:spLocks/>
          </p:cNvSpPr>
          <p:nvPr/>
        </p:nvSpPr>
        <p:spPr>
          <a:xfrm>
            <a:off x="769328" y="6448752"/>
            <a:ext cx="7605345" cy="358281"/>
          </a:xfrm>
          <a:prstGeom prst="rect">
            <a:avLst/>
          </a:prstGeom>
        </p:spPr>
        <p:txBody>
          <a:bodyPr/>
          <a:lstStyle/>
          <a:p>
            <a:pPr algn="ctr" defTabSz="457200">
              <a:defRPr/>
            </a:pPr>
            <a:r>
              <a:rPr lang="en-US" sz="1600" b="1" dirty="0">
                <a:solidFill>
                  <a:srgbClr val="41382E"/>
                </a:solidFill>
              </a:rPr>
              <a:t>Please provide your correct name on zoom so we know who you are!</a:t>
            </a:r>
            <a:endParaRPr lang="en-US" sz="1600" dirty="0">
              <a:solidFill>
                <a:srgbClr val="6E625A"/>
              </a:solidFill>
            </a:endParaRPr>
          </a:p>
        </p:txBody>
      </p:sp>
    </p:spTree>
    <p:extLst>
      <p:ext uri="{BB962C8B-B14F-4D97-AF65-F5344CB8AC3E}">
        <p14:creationId xmlns:p14="http://schemas.microsoft.com/office/powerpoint/2010/main" val="971757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ree, outdoor, grass, plant&#10;&#10;Description automatically generated">
            <a:extLst>
              <a:ext uri="{FF2B5EF4-FFF2-40B4-BE49-F238E27FC236}">
                <a16:creationId xmlns:a16="http://schemas.microsoft.com/office/drawing/2014/main" id="{1FD5540B-C140-422E-E09D-A831D94DD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05840" y="1828800"/>
            <a:ext cx="6035040" cy="4023360"/>
          </a:xfrm>
          <a:prstGeom prst="rect">
            <a:avLst/>
          </a:prstGeom>
        </p:spPr>
      </p:pic>
      <p:sp>
        <p:nvSpPr>
          <p:cNvPr id="4" name="TextBox 3">
            <a:extLst>
              <a:ext uri="{FF2B5EF4-FFF2-40B4-BE49-F238E27FC236}">
                <a16:creationId xmlns:a16="http://schemas.microsoft.com/office/drawing/2014/main" id="{19FABA97-963D-1A0A-9820-3CDCA9465891}"/>
              </a:ext>
            </a:extLst>
          </p:cNvPr>
          <p:cNvSpPr txBox="1"/>
          <p:nvPr/>
        </p:nvSpPr>
        <p:spPr>
          <a:xfrm>
            <a:off x="4182533" y="869950"/>
            <a:ext cx="4851930" cy="5947782"/>
          </a:xfrm>
          <a:prstGeom prst="rect">
            <a:avLst/>
          </a:prstGeom>
          <a:noFill/>
        </p:spPr>
        <p:txBody>
          <a:bodyPr wrap="square" lIns="68580" tIns="34290" rIns="68580" bIns="34290" rtlCol="0" anchor="t">
            <a:spAutoFit/>
          </a:bodyPr>
          <a:lstStyle/>
          <a:p>
            <a:r>
              <a:rPr lang="en-US" sz="2800"/>
              <a:t>What are we trying to: </a:t>
            </a:r>
            <a:endParaRPr lang="en-US" sz="2800">
              <a:cs typeface="Calibri"/>
            </a:endParaRPr>
          </a:p>
          <a:p>
            <a:pPr marL="457200" indent="-457200">
              <a:buFont typeface="Arial" panose="020B0604020202020204" pitchFamily="34" charset="0"/>
              <a:buChar char="•"/>
            </a:pPr>
            <a:r>
              <a:rPr lang="en-US" sz="2800">
                <a:ea typeface="+mn-lt"/>
                <a:cs typeface="+mn-lt"/>
              </a:rPr>
              <a:t>Gain an understanding of the regulatory tools communities are currently using</a:t>
            </a:r>
          </a:p>
          <a:p>
            <a:pPr marL="457200" indent="-457200">
              <a:buFont typeface="Arial" panose="020B0604020202020204" pitchFamily="34" charset="0"/>
              <a:buChar char="•"/>
            </a:pPr>
            <a:r>
              <a:rPr lang="en-US" sz="2800">
                <a:ea typeface="+mn-lt"/>
                <a:cs typeface="+mn-lt"/>
              </a:rPr>
              <a:t>Figure out what’s working or not working and WHY </a:t>
            </a:r>
          </a:p>
          <a:p>
            <a:pPr marL="457200" indent="-457200">
              <a:buFont typeface="Arial" panose="020B0604020202020204" pitchFamily="34" charset="0"/>
              <a:buChar char="•"/>
            </a:pPr>
            <a:r>
              <a:rPr lang="en-US" sz="2800">
                <a:ea typeface="+mn-lt"/>
                <a:cs typeface="+mn-lt"/>
              </a:rPr>
              <a:t>Identify where the watershed may be unprepared for current or future development trends</a:t>
            </a:r>
          </a:p>
          <a:p>
            <a:pPr marL="457200" indent="-457200">
              <a:buFont typeface="Arial" panose="020B0604020202020204" pitchFamily="34" charset="0"/>
              <a:buChar char="•"/>
            </a:pPr>
            <a:r>
              <a:rPr lang="en-US" sz="2800">
                <a:ea typeface="+mn-lt"/>
                <a:cs typeface="+mn-lt"/>
              </a:rPr>
              <a:t>Understand communities' ordinances in the context of their community character</a:t>
            </a:r>
          </a:p>
          <a:p>
            <a:pPr algn="ctr"/>
            <a:endParaRPr lang="en-US" i="1">
              <a:ea typeface="+mn-lt"/>
              <a:cs typeface="+mn-lt"/>
            </a:endParaRPr>
          </a:p>
        </p:txBody>
      </p:sp>
      <p:sp>
        <p:nvSpPr>
          <p:cNvPr id="2" name="Rectangle 1">
            <a:extLst>
              <a:ext uri="{FF2B5EF4-FFF2-40B4-BE49-F238E27FC236}">
                <a16:creationId xmlns:a16="http://schemas.microsoft.com/office/drawing/2014/main" id="{6E9F419C-EC82-27F0-8A1D-E27D74886A8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D3086DF3-90CE-134B-72D2-2E5479884435}"/>
              </a:ext>
            </a:extLst>
          </p:cNvPr>
          <p:cNvSpPr txBox="1"/>
          <p:nvPr/>
        </p:nvSpPr>
        <p:spPr>
          <a:xfrm>
            <a:off x="1285000" y="80449"/>
            <a:ext cx="6573999" cy="615553"/>
          </a:xfrm>
          <a:prstGeom prst="rect">
            <a:avLst/>
          </a:prstGeom>
          <a:noFill/>
        </p:spPr>
        <p:txBody>
          <a:bodyPr wrap="square" lIns="91440" tIns="45720" rIns="91440" bIns="45720" rtlCol="0" anchor="t">
            <a:spAutoFit/>
          </a:bodyPr>
          <a:lstStyle/>
          <a:p>
            <a:pPr algn="ctr"/>
            <a:r>
              <a:rPr lang="en-US" sz="3400">
                <a:solidFill>
                  <a:srgbClr val="FFFFFF"/>
                </a:solidFill>
              </a:rPr>
              <a:t>Ordinance Assessments - Goals</a:t>
            </a:r>
          </a:p>
        </p:txBody>
      </p:sp>
    </p:spTree>
    <p:extLst>
      <p:ext uri="{BB962C8B-B14F-4D97-AF65-F5344CB8AC3E}">
        <p14:creationId xmlns:p14="http://schemas.microsoft.com/office/powerpoint/2010/main" val="1883037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03EBE5-4A0A-BC88-0875-C020232A4FD3}"/>
              </a:ext>
            </a:extLst>
          </p:cNvPr>
          <p:cNvSpPr txBox="1"/>
          <p:nvPr/>
        </p:nvSpPr>
        <p:spPr>
          <a:xfrm>
            <a:off x="4043939" y="2224345"/>
            <a:ext cx="4799615" cy="2162130"/>
          </a:xfrm>
          <a:prstGeom prst="rect">
            <a:avLst/>
          </a:prstGeom>
          <a:noFill/>
        </p:spPr>
        <p:txBody>
          <a:bodyPr wrap="square" lIns="68580" tIns="34290" rIns="68580" bIns="34290" rtlCol="0" anchor="t">
            <a:spAutoFit/>
          </a:bodyPr>
          <a:lstStyle/>
          <a:p>
            <a:r>
              <a:rPr lang="en-US" sz="2800"/>
              <a:t>What we are NOT trying to do…</a:t>
            </a:r>
          </a:p>
          <a:p>
            <a:pPr marL="457200" indent="-457200">
              <a:buFont typeface="Arial" panose="020B0604020202020204" pitchFamily="34" charset="0"/>
              <a:buChar char="•"/>
            </a:pPr>
            <a:endParaRPr lang="en-US">
              <a:ea typeface="+mn-lt"/>
              <a:cs typeface="+mn-lt"/>
            </a:endParaRPr>
          </a:p>
          <a:p>
            <a:pPr marL="457200" indent="-457200">
              <a:buFont typeface="Arial" panose="020B0604020202020204" pitchFamily="34" charset="0"/>
              <a:buChar char="•"/>
            </a:pPr>
            <a:r>
              <a:rPr lang="en-US">
                <a:ea typeface="+mn-lt"/>
                <a:cs typeface="+mn-lt"/>
              </a:rPr>
              <a:t>Grade, score or rank the communities</a:t>
            </a:r>
          </a:p>
          <a:p>
            <a:pPr marL="457200" indent="-457200">
              <a:buFont typeface="Arial" panose="020B0604020202020204" pitchFamily="34" charset="0"/>
              <a:buChar char="•"/>
            </a:pPr>
            <a:r>
              <a:rPr lang="en-US">
                <a:ea typeface="+mn-lt"/>
                <a:cs typeface="+mn-lt"/>
              </a:rPr>
              <a:t>Assess them through a one size fits all lens</a:t>
            </a:r>
          </a:p>
          <a:p>
            <a:pPr marL="457200" indent="-457200">
              <a:buFont typeface="Arial" panose="020B0604020202020204" pitchFamily="34" charset="0"/>
              <a:buChar char="•"/>
            </a:pPr>
            <a:endParaRPr lang="en-US">
              <a:ea typeface="+mn-lt"/>
              <a:cs typeface="+mn-lt"/>
            </a:endParaRPr>
          </a:p>
          <a:p>
            <a:pPr marL="457200" indent="-457200">
              <a:buFont typeface="Arial" panose="020B0604020202020204" pitchFamily="34" charset="0"/>
              <a:buChar char="•"/>
            </a:pPr>
            <a:endParaRPr lang="en-US">
              <a:ea typeface="+mn-lt"/>
              <a:cs typeface="+mn-lt"/>
            </a:endParaRPr>
          </a:p>
          <a:p>
            <a:pPr algn="ctr"/>
            <a:endParaRPr lang="en-US" i="1">
              <a:cs typeface="Calibri"/>
            </a:endParaRPr>
          </a:p>
        </p:txBody>
      </p:sp>
      <p:pic>
        <p:nvPicPr>
          <p:cNvPr id="10" name="Graphic 10" descr="Clipboard All Crosses with solid fill">
            <a:extLst>
              <a:ext uri="{FF2B5EF4-FFF2-40B4-BE49-F238E27FC236}">
                <a16:creationId xmlns:a16="http://schemas.microsoft.com/office/drawing/2014/main" id="{18372B94-7D3A-A258-7D54-46721723CD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0446" y="1312817"/>
            <a:ext cx="4376057" cy="4898571"/>
          </a:xfrm>
          <a:prstGeom prst="rect">
            <a:avLst/>
          </a:prstGeom>
        </p:spPr>
      </p:pic>
      <p:sp>
        <p:nvSpPr>
          <p:cNvPr id="3" name="Rectangle 2">
            <a:extLst>
              <a:ext uri="{FF2B5EF4-FFF2-40B4-BE49-F238E27FC236}">
                <a16:creationId xmlns:a16="http://schemas.microsoft.com/office/drawing/2014/main" id="{76595F19-38D3-67CC-E743-A3A3DED99D4F}"/>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F8A025C3-2CC9-91B5-9FA3-97A6CFB0C127}"/>
              </a:ext>
            </a:extLst>
          </p:cNvPr>
          <p:cNvSpPr txBox="1"/>
          <p:nvPr/>
        </p:nvSpPr>
        <p:spPr>
          <a:xfrm>
            <a:off x="970027" y="80449"/>
            <a:ext cx="7412951" cy="615553"/>
          </a:xfrm>
          <a:prstGeom prst="rect">
            <a:avLst/>
          </a:prstGeom>
          <a:noFill/>
        </p:spPr>
        <p:txBody>
          <a:bodyPr wrap="square" lIns="91440" tIns="45720" rIns="91440" bIns="45720" rtlCol="0" anchor="t">
            <a:spAutoFit/>
          </a:bodyPr>
          <a:lstStyle/>
          <a:p>
            <a:pPr algn="ctr"/>
            <a:r>
              <a:rPr lang="en-US" sz="3400">
                <a:solidFill>
                  <a:srgbClr val="FFFFFF"/>
                </a:solidFill>
              </a:rPr>
              <a:t>Ordinance Assessments – Non-Goals</a:t>
            </a:r>
          </a:p>
        </p:txBody>
      </p:sp>
    </p:spTree>
    <p:extLst>
      <p:ext uri="{BB962C8B-B14F-4D97-AF65-F5344CB8AC3E}">
        <p14:creationId xmlns:p14="http://schemas.microsoft.com/office/powerpoint/2010/main" val="3503932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tree, plant, conifer&#10;&#10;Description automatically generated">
            <a:extLst>
              <a:ext uri="{FF2B5EF4-FFF2-40B4-BE49-F238E27FC236}">
                <a16:creationId xmlns:a16="http://schemas.microsoft.com/office/drawing/2014/main" id="{155490EB-3E7A-11F4-E31D-62B10BEFE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STF">
            <a:extLst>
              <a:ext uri="{FF2B5EF4-FFF2-40B4-BE49-F238E27FC236}">
                <a16:creationId xmlns:a16="http://schemas.microsoft.com/office/drawing/2014/main" id="{6DF26EC4-8D0F-7700-62E9-5280403F9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365" y="893933"/>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7036FB1-4471-14FA-BB5A-C0F0FAC6CF69}"/>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9471E9A5-A984-0872-557B-F3404DF72975}"/>
              </a:ext>
            </a:extLst>
          </p:cNvPr>
          <p:cNvSpPr txBox="1"/>
          <p:nvPr/>
        </p:nvSpPr>
        <p:spPr>
          <a:xfrm>
            <a:off x="-80010" y="93991"/>
            <a:ext cx="9304020" cy="615553"/>
          </a:xfrm>
          <a:prstGeom prst="rect">
            <a:avLst/>
          </a:prstGeom>
          <a:noFill/>
        </p:spPr>
        <p:txBody>
          <a:bodyPr wrap="square" lIns="91440" tIns="45720" rIns="91440" bIns="45720" rtlCol="0" anchor="t">
            <a:spAutoFit/>
          </a:bodyPr>
          <a:lstStyle/>
          <a:p>
            <a:pPr algn="ctr"/>
            <a:r>
              <a:rPr lang="en-US" sz="3400">
                <a:solidFill>
                  <a:srgbClr val="FFFFFF"/>
                </a:solidFill>
              </a:rPr>
              <a:t>Ordinance Assessments – Wetland Protections</a:t>
            </a:r>
          </a:p>
        </p:txBody>
      </p:sp>
    </p:spTree>
    <p:extLst>
      <p:ext uri="{BB962C8B-B14F-4D97-AF65-F5344CB8AC3E}">
        <p14:creationId xmlns:p14="http://schemas.microsoft.com/office/powerpoint/2010/main" val="3877690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rees around it&#10;&#10;Description automatically generated with low confidence">
            <a:extLst>
              <a:ext uri="{FF2B5EF4-FFF2-40B4-BE49-F238E27FC236}">
                <a16:creationId xmlns:a16="http://schemas.microsoft.com/office/drawing/2014/main" id="{45D66768-C8B3-6532-1667-EA2591BFE2C4}"/>
              </a:ext>
            </a:extLst>
          </p:cNvPr>
          <p:cNvPicPr>
            <a:picLocks noChangeAspect="1"/>
          </p:cNvPicPr>
          <p:nvPr/>
        </p:nvPicPr>
        <p:blipFill rotWithShape="1">
          <a:blip r:embed="rId3">
            <a:extLst>
              <a:ext uri="{28A0092B-C50C-407E-A947-70E740481C1C}">
                <a14:useLocalDpi xmlns:a14="http://schemas.microsoft.com/office/drawing/2010/main" val="0"/>
              </a:ext>
            </a:extLst>
          </a:blip>
          <a:srcRect l="14686" r="14686"/>
          <a:stretch/>
        </p:blipFill>
        <p:spPr>
          <a:xfrm>
            <a:off x="0" y="731520"/>
            <a:ext cx="9144000" cy="6126480"/>
          </a:xfrm>
          <a:prstGeom prst="rect">
            <a:avLst/>
          </a:prstGeom>
        </p:spPr>
      </p:pic>
      <p:sp>
        <p:nvSpPr>
          <p:cNvPr id="2" name="Rectangle 1">
            <a:extLst>
              <a:ext uri="{FF2B5EF4-FFF2-40B4-BE49-F238E27FC236}">
                <a16:creationId xmlns:a16="http://schemas.microsoft.com/office/drawing/2014/main" id="{46D75EB9-26BC-19A9-3910-D9FBD7C76DD2}"/>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0C93D039-0B37-AEA1-FB89-881B06429BBD}"/>
              </a:ext>
            </a:extLst>
          </p:cNvPr>
          <p:cNvSpPr txBox="1"/>
          <p:nvPr/>
        </p:nvSpPr>
        <p:spPr>
          <a:xfrm>
            <a:off x="419476" y="93991"/>
            <a:ext cx="8305048" cy="615553"/>
          </a:xfrm>
          <a:prstGeom prst="rect">
            <a:avLst/>
          </a:prstGeom>
          <a:noFill/>
        </p:spPr>
        <p:txBody>
          <a:bodyPr wrap="square" lIns="91440" tIns="45720" rIns="91440" bIns="45720" rtlCol="0" anchor="t">
            <a:spAutoFit/>
          </a:bodyPr>
          <a:lstStyle/>
          <a:p>
            <a:pPr algn="ctr"/>
            <a:r>
              <a:rPr lang="en-US" sz="3400">
                <a:solidFill>
                  <a:srgbClr val="FFFFFF"/>
                </a:solidFill>
              </a:rPr>
              <a:t>Ordinance Assessments – Tree Protection</a:t>
            </a:r>
          </a:p>
        </p:txBody>
      </p:sp>
    </p:spTree>
    <p:extLst>
      <p:ext uri="{BB962C8B-B14F-4D97-AF65-F5344CB8AC3E}">
        <p14:creationId xmlns:p14="http://schemas.microsoft.com/office/powerpoint/2010/main" val="546212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594A9E-B207-F27C-1C4D-04D87195E938}"/>
              </a:ext>
            </a:extLst>
          </p:cNvPr>
          <p:cNvSpPr/>
          <p:nvPr/>
        </p:nvSpPr>
        <p:spPr>
          <a:xfrm>
            <a:off x="0" y="0"/>
            <a:ext cx="9144000" cy="809252"/>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FF6F7984-DA67-23CA-A6E8-E94FF95BFF8D}"/>
              </a:ext>
            </a:extLst>
          </p:cNvPr>
          <p:cNvSpPr txBox="1">
            <a:spLocks/>
          </p:cNvSpPr>
          <p:nvPr/>
        </p:nvSpPr>
        <p:spPr>
          <a:xfrm>
            <a:off x="0" y="0"/>
            <a:ext cx="9144000" cy="809252"/>
          </a:xfrm>
          <a:prstGeom prst="rect">
            <a:avLst/>
          </a:prstGeom>
        </p:spPr>
        <p:txBody>
          <a:bodyPr vert="horz" lIns="68580" tIns="34290" rIns="68580" bIns="34290" rtlCol="0" anchor="ctr">
            <a:normAutofit fontScale="85000" lnSpcReduction="10000"/>
          </a:bodyPr>
          <a:lstStyle/>
          <a:p>
            <a:pPr algn="ctr" defTabSz="342900">
              <a:spcBef>
                <a:spcPct val="0"/>
              </a:spcBef>
              <a:defRPr/>
            </a:pPr>
            <a:r>
              <a:rPr lang="en-US" sz="4000">
                <a:solidFill>
                  <a:schemeClr val="bg1"/>
                </a:solidFill>
                <a:latin typeface="+mj-lt"/>
                <a:ea typeface="+mj-ea"/>
                <a:cs typeface="Calibri"/>
              </a:rPr>
              <a:t>Ordinance Assessments – Landscaping Standards</a:t>
            </a:r>
          </a:p>
        </p:txBody>
      </p:sp>
      <p:pic>
        <p:nvPicPr>
          <p:cNvPr id="2" name="Picture 1" descr="A road with trees on the side&#10;&#10;Description automatically generated with medium confidence">
            <a:extLst>
              <a:ext uri="{FF2B5EF4-FFF2-40B4-BE49-F238E27FC236}">
                <a16:creationId xmlns:a16="http://schemas.microsoft.com/office/drawing/2014/main" id="{D310122C-2F11-D244-3EAB-A47203772115}"/>
              </a:ext>
            </a:extLst>
          </p:cNvPr>
          <p:cNvPicPr>
            <a:picLocks noChangeAspect="1"/>
          </p:cNvPicPr>
          <p:nvPr/>
        </p:nvPicPr>
        <p:blipFill rotWithShape="1">
          <a:blip r:embed="rId3">
            <a:extLst>
              <a:ext uri="{28A0092B-C50C-407E-A947-70E740481C1C}">
                <a14:useLocalDpi xmlns:a14="http://schemas.microsoft.com/office/drawing/2010/main" val="0"/>
              </a:ext>
            </a:extLst>
          </a:blip>
          <a:srcRect r="1088"/>
          <a:stretch/>
        </p:blipFill>
        <p:spPr>
          <a:xfrm>
            <a:off x="0" y="809252"/>
            <a:ext cx="9144000" cy="6163048"/>
          </a:xfrm>
          <a:prstGeom prst="rect">
            <a:avLst/>
          </a:prstGeom>
        </p:spPr>
      </p:pic>
    </p:spTree>
    <p:extLst>
      <p:ext uri="{BB962C8B-B14F-4D97-AF65-F5344CB8AC3E}">
        <p14:creationId xmlns:p14="http://schemas.microsoft.com/office/powerpoint/2010/main" val="3789167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594A9E-B207-F27C-1C4D-04D87195E938}"/>
              </a:ext>
            </a:extLst>
          </p:cNvPr>
          <p:cNvSpPr/>
          <p:nvPr/>
        </p:nvSpPr>
        <p:spPr>
          <a:xfrm>
            <a:off x="0" y="0"/>
            <a:ext cx="9144000" cy="809252"/>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FF6F7984-DA67-23CA-A6E8-E94FF95BFF8D}"/>
              </a:ext>
            </a:extLst>
          </p:cNvPr>
          <p:cNvSpPr txBox="1">
            <a:spLocks/>
          </p:cNvSpPr>
          <p:nvPr/>
        </p:nvSpPr>
        <p:spPr>
          <a:xfrm>
            <a:off x="0" y="0"/>
            <a:ext cx="9144000" cy="809252"/>
          </a:xfrm>
          <a:prstGeom prst="rect">
            <a:avLst/>
          </a:prstGeom>
        </p:spPr>
        <p:txBody>
          <a:bodyPr vert="horz" lIns="68580" tIns="34290" rIns="68580" bIns="34290" rtlCol="0" anchor="ctr">
            <a:normAutofit fontScale="85000" lnSpcReduction="10000"/>
          </a:bodyPr>
          <a:lstStyle/>
          <a:p>
            <a:pPr algn="ctr" defTabSz="342900">
              <a:spcBef>
                <a:spcPct val="0"/>
              </a:spcBef>
              <a:defRPr/>
            </a:pPr>
            <a:r>
              <a:rPr lang="en-US" sz="4000">
                <a:solidFill>
                  <a:schemeClr val="bg1"/>
                </a:solidFill>
                <a:latin typeface="+mj-lt"/>
                <a:ea typeface="+mj-ea"/>
                <a:cs typeface="Calibri"/>
              </a:rPr>
              <a:t>Ordinance Assessments – Landscaping Standards</a:t>
            </a:r>
          </a:p>
        </p:txBody>
      </p:sp>
      <p:pic>
        <p:nvPicPr>
          <p:cNvPr id="4" name="Picture 3">
            <a:extLst>
              <a:ext uri="{FF2B5EF4-FFF2-40B4-BE49-F238E27FC236}">
                <a16:creationId xmlns:a16="http://schemas.microsoft.com/office/drawing/2014/main" id="{193A7770-E2D4-6486-4269-CE91933C2593}"/>
              </a:ext>
            </a:extLst>
          </p:cNvPr>
          <p:cNvPicPr>
            <a:picLocks noChangeAspect="1"/>
          </p:cNvPicPr>
          <p:nvPr/>
        </p:nvPicPr>
        <p:blipFill>
          <a:blip r:embed="rId3"/>
          <a:stretch>
            <a:fillRect/>
          </a:stretch>
        </p:blipFill>
        <p:spPr>
          <a:xfrm>
            <a:off x="0" y="809252"/>
            <a:ext cx="9144000" cy="6073254"/>
          </a:xfrm>
          <a:prstGeom prst="rect">
            <a:avLst/>
          </a:prstGeom>
        </p:spPr>
      </p:pic>
    </p:spTree>
    <p:extLst>
      <p:ext uri="{BB962C8B-B14F-4D97-AF65-F5344CB8AC3E}">
        <p14:creationId xmlns:p14="http://schemas.microsoft.com/office/powerpoint/2010/main" val="1950296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ChangeArrowheads="1"/>
          </p:cNvSpPr>
          <p:nvPr/>
        </p:nvSpPr>
        <p:spPr bwMode="auto">
          <a:xfrm>
            <a:off x="457200" y="274638"/>
            <a:ext cx="82296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pic>
        <p:nvPicPr>
          <p:cNvPr id="4" name="Picture 2" descr="step4"/>
          <p:cNvPicPr>
            <a:picLocks noChangeAspect="1" noChangeArrowheads="1"/>
          </p:cNvPicPr>
          <p:nvPr/>
        </p:nvPicPr>
        <p:blipFill>
          <a:blip r:embed="rId3" cstate="email"/>
          <a:srcRect/>
          <a:stretch>
            <a:fillRect/>
          </a:stretch>
        </p:blipFill>
        <p:spPr bwMode="auto">
          <a:xfrm>
            <a:off x="4554537" y="1417638"/>
            <a:ext cx="4360863" cy="4640262"/>
          </a:xfrm>
          <a:prstGeom prst="rect">
            <a:avLst/>
          </a:prstGeom>
          <a:noFill/>
          <a:ln>
            <a:miter lim="800000"/>
            <a:headEnd/>
            <a:tailEnd/>
          </a:ln>
        </p:spPr>
      </p:pic>
      <p:pic>
        <p:nvPicPr>
          <p:cNvPr id="5" name="Picture 4" descr="yield plan"/>
          <p:cNvPicPr>
            <a:picLocks noGrp="1" noChangeAspect="1" noChangeArrowheads="1"/>
          </p:cNvPicPr>
          <p:nvPr/>
        </p:nvPicPr>
        <p:blipFill>
          <a:blip r:embed="rId4" cstate="email"/>
          <a:srcRect/>
          <a:stretch>
            <a:fillRect/>
          </a:stretch>
        </p:blipFill>
        <p:spPr bwMode="auto">
          <a:xfrm>
            <a:off x="188913" y="1485370"/>
            <a:ext cx="4383087" cy="4598987"/>
          </a:xfrm>
          <a:prstGeom prst="rect">
            <a:avLst/>
          </a:prstGeom>
          <a:noFill/>
          <a:ln w="9525">
            <a:noFill/>
            <a:miter lim="800000"/>
            <a:headEnd/>
            <a:tailEnd/>
          </a:ln>
        </p:spPr>
      </p:pic>
      <p:sp>
        <p:nvSpPr>
          <p:cNvPr id="6" name="Rectangle 5">
            <a:extLst>
              <a:ext uri="{FF2B5EF4-FFF2-40B4-BE49-F238E27FC236}">
                <a16:creationId xmlns:a16="http://schemas.microsoft.com/office/drawing/2014/main" id="{DFA97E29-0947-417E-A345-B42F4FEDE2D0}"/>
              </a:ext>
            </a:extLst>
          </p:cNvPr>
          <p:cNvSpPr/>
          <p:nvPr/>
        </p:nvSpPr>
        <p:spPr>
          <a:xfrm>
            <a:off x="0" y="0"/>
            <a:ext cx="9144000" cy="685800"/>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19C470A-4619-4DBF-ABFD-C68B30D14F63}"/>
              </a:ext>
            </a:extLst>
          </p:cNvPr>
          <p:cNvSpPr txBox="1">
            <a:spLocks/>
          </p:cNvSpPr>
          <p:nvPr/>
        </p:nvSpPr>
        <p:spPr>
          <a:xfrm>
            <a:off x="0" y="-46300"/>
            <a:ext cx="9144000" cy="7321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400" noProof="0">
                <a:solidFill>
                  <a:schemeClr val="bg1"/>
                </a:solidFill>
                <a:latin typeface="+mj-lt"/>
                <a:ea typeface="+mj-ea"/>
                <a:cs typeface="+mj-cs"/>
              </a:rPr>
              <a:t>Ordinance Assessments: Conservation Design</a:t>
            </a:r>
            <a:endParaRPr kumimoji="0" lang="en-US" sz="3400" b="0" i="0" u="none" strike="noStrike" kern="1200" cap="none" spc="0" normalizeH="0" baseline="0" noProof="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1944871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in-Barrel-EDCSC.jpg">
            <a:extLst>
              <a:ext uri="{FF2B5EF4-FFF2-40B4-BE49-F238E27FC236}">
                <a16:creationId xmlns:a16="http://schemas.microsoft.com/office/drawing/2014/main" id="{760A1257-4F03-3C90-88D5-22D52A2A8BA8}"/>
              </a:ext>
            </a:extLst>
          </p:cNvPr>
          <p:cNvPicPr>
            <a:picLocks noChangeAspect="1"/>
          </p:cNvPicPr>
          <p:nvPr/>
        </p:nvPicPr>
        <p:blipFill>
          <a:blip r:embed="rId3" cstate="print"/>
          <a:srcRect l="33333" t="13426" r="29167" b="17114"/>
          <a:stretch>
            <a:fillRect/>
          </a:stretch>
        </p:blipFill>
        <p:spPr>
          <a:xfrm>
            <a:off x="6671430" y="731520"/>
            <a:ext cx="2472570" cy="6126480"/>
          </a:xfrm>
          <a:prstGeom prst="rect">
            <a:avLst/>
          </a:prstGeom>
          <a:effectLst/>
        </p:spPr>
      </p:pic>
      <p:pic>
        <p:nvPicPr>
          <p:cNvPr id="2" name="Picture 3" descr="S:\Planning &amp; Protection\Conservation_Planning\East Goshen\graphics\1Images\SiteVisits\7.25.17DBS\P1010012.JPG">
            <a:extLst>
              <a:ext uri="{FF2B5EF4-FFF2-40B4-BE49-F238E27FC236}">
                <a16:creationId xmlns:a16="http://schemas.microsoft.com/office/drawing/2014/main" id="{43BAC8D9-7D69-3402-2929-AFA4639029E9}"/>
              </a:ext>
            </a:extLst>
          </p:cNvPr>
          <p:cNvPicPr>
            <a:picLocks noChangeAspect="1" noChangeArrowheads="1"/>
          </p:cNvPicPr>
          <p:nvPr/>
        </p:nvPicPr>
        <p:blipFill>
          <a:blip r:embed="rId4" cstate="print"/>
          <a:srcRect t="46663" b="4444"/>
          <a:stretch>
            <a:fillRect/>
          </a:stretch>
        </p:blipFill>
        <p:spPr bwMode="auto">
          <a:xfrm>
            <a:off x="-1" y="731520"/>
            <a:ext cx="6561573" cy="2405910"/>
          </a:xfrm>
          <a:prstGeom prst="rect">
            <a:avLst/>
          </a:prstGeom>
          <a:effectLst/>
        </p:spPr>
      </p:pic>
      <p:sp>
        <p:nvSpPr>
          <p:cNvPr id="5" name="Rectangle 4">
            <a:extLst>
              <a:ext uri="{FF2B5EF4-FFF2-40B4-BE49-F238E27FC236}">
                <a16:creationId xmlns:a16="http://schemas.microsoft.com/office/drawing/2014/main" id="{B7594A9E-B207-F27C-1C4D-04D87195E938}"/>
              </a:ext>
            </a:extLst>
          </p:cNvPr>
          <p:cNvSpPr/>
          <p:nvPr/>
        </p:nvSpPr>
        <p:spPr>
          <a:xfrm>
            <a:off x="0" y="0"/>
            <a:ext cx="9144000" cy="809252"/>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FF6F7984-DA67-23CA-A6E8-E94FF95BFF8D}"/>
              </a:ext>
            </a:extLst>
          </p:cNvPr>
          <p:cNvSpPr txBox="1">
            <a:spLocks/>
          </p:cNvSpPr>
          <p:nvPr/>
        </p:nvSpPr>
        <p:spPr>
          <a:xfrm>
            <a:off x="0" y="0"/>
            <a:ext cx="9144000" cy="809252"/>
          </a:xfrm>
          <a:prstGeom prst="rect">
            <a:avLst/>
          </a:prstGeom>
        </p:spPr>
        <p:txBody>
          <a:bodyPr vert="horz" lIns="68580" tIns="34290" rIns="68580" bIns="34290" rtlCol="0" anchor="ctr">
            <a:normAutofit/>
          </a:bodyPr>
          <a:lstStyle/>
          <a:p>
            <a:pPr algn="ctr" defTabSz="342900">
              <a:spcBef>
                <a:spcPct val="0"/>
              </a:spcBef>
              <a:defRPr/>
            </a:pPr>
            <a:r>
              <a:rPr lang="en-US" sz="3400">
                <a:solidFill>
                  <a:schemeClr val="bg1"/>
                </a:solidFill>
                <a:latin typeface="+mj-lt"/>
                <a:ea typeface="+mj-ea"/>
                <a:cs typeface="Calibri"/>
              </a:rPr>
              <a:t>Ordinance Assessments – Site Practices</a:t>
            </a:r>
          </a:p>
        </p:txBody>
      </p:sp>
      <p:pic>
        <p:nvPicPr>
          <p:cNvPr id="3" name="Picture 2" descr="EDCSC-Rain-Garden-after.jpg">
            <a:extLst>
              <a:ext uri="{FF2B5EF4-FFF2-40B4-BE49-F238E27FC236}">
                <a16:creationId xmlns:a16="http://schemas.microsoft.com/office/drawing/2014/main" id="{B79223DF-2D5F-7E79-E4C3-A45835AE10D6}"/>
              </a:ext>
            </a:extLst>
          </p:cNvPr>
          <p:cNvPicPr>
            <a:picLocks noChangeAspect="1"/>
          </p:cNvPicPr>
          <p:nvPr/>
        </p:nvPicPr>
        <p:blipFill rotWithShape="1">
          <a:blip r:embed="rId5" cstate="print"/>
          <a:srcRect l="8727" t="31667" r="12121" b="10555"/>
          <a:stretch/>
        </p:blipFill>
        <p:spPr>
          <a:xfrm>
            <a:off x="-1" y="3265714"/>
            <a:ext cx="6561573" cy="3592286"/>
          </a:xfrm>
          <a:prstGeom prst="rect">
            <a:avLst/>
          </a:prstGeom>
          <a:effectLst/>
        </p:spPr>
      </p:pic>
      <p:sp>
        <p:nvSpPr>
          <p:cNvPr id="7" name="TextBox 6">
            <a:extLst>
              <a:ext uri="{FF2B5EF4-FFF2-40B4-BE49-F238E27FC236}">
                <a16:creationId xmlns:a16="http://schemas.microsoft.com/office/drawing/2014/main" id="{3E946611-84E7-BD96-9C1A-DE2773D44C92}"/>
              </a:ext>
            </a:extLst>
          </p:cNvPr>
          <p:cNvSpPr txBox="1"/>
          <p:nvPr/>
        </p:nvSpPr>
        <p:spPr>
          <a:xfrm>
            <a:off x="3160205" y="6550223"/>
            <a:ext cx="3401367" cy="307777"/>
          </a:xfrm>
          <a:prstGeom prst="rect">
            <a:avLst/>
          </a:prstGeom>
          <a:solidFill>
            <a:schemeClr val="bg1">
              <a:lumMod val="85000"/>
              <a:alpha val="50000"/>
            </a:schemeClr>
          </a:solidFill>
        </p:spPr>
        <p:txBody>
          <a:bodyPr wrap="square" rtlCol="0">
            <a:spAutoFit/>
          </a:bodyPr>
          <a:lstStyle/>
          <a:p>
            <a:pPr algn="r"/>
            <a:r>
              <a:rPr lang="en-US" sz="1400"/>
              <a:t>© Eastern Del. Co. </a:t>
            </a:r>
            <a:r>
              <a:rPr lang="en-US" sz="1400" err="1"/>
              <a:t>Stormwater</a:t>
            </a:r>
            <a:r>
              <a:rPr lang="en-US" sz="1400"/>
              <a:t> Collaborative</a:t>
            </a:r>
          </a:p>
        </p:txBody>
      </p:sp>
      <p:sp>
        <p:nvSpPr>
          <p:cNvPr id="8" name="TextBox 7">
            <a:extLst>
              <a:ext uri="{FF2B5EF4-FFF2-40B4-BE49-F238E27FC236}">
                <a16:creationId xmlns:a16="http://schemas.microsoft.com/office/drawing/2014/main" id="{17D24618-1D99-02A3-7308-8A2D8A9D1C3A}"/>
              </a:ext>
            </a:extLst>
          </p:cNvPr>
          <p:cNvSpPr txBox="1"/>
          <p:nvPr/>
        </p:nvSpPr>
        <p:spPr>
          <a:xfrm>
            <a:off x="6766560" y="6334780"/>
            <a:ext cx="2377440" cy="523220"/>
          </a:xfrm>
          <a:prstGeom prst="rect">
            <a:avLst/>
          </a:prstGeom>
          <a:noFill/>
        </p:spPr>
        <p:txBody>
          <a:bodyPr wrap="square" rtlCol="0">
            <a:spAutoFit/>
          </a:bodyPr>
          <a:lstStyle/>
          <a:p>
            <a:pPr algn="ctr"/>
            <a:r>
              <a:rPr lang="en-US" sz="1400">
                <a:solidFill>
                  <a:schemeClr val="bg1"/>
                </a:solidFill>
              </a:rPr>
              <a:t>© Eastern Del. Co. </a:t>
            </a:r>
            <a:r>
              <a:rPr lang="en-US" sz="1400" err="1">
                <a:solidFill>
                  <a:schemeClr val="bg1"/>
                </a:solidFill>
              </a:rPr>
              <a:t>Stormwater</a:t>
            </a:r>
            <a:r>
              <a:rPr lang="en-US" sz="1400">
                <a:solidFill>
                  <a:schemeClr val="bg1"/>
                </a:solidFill>
              </a:rPr>
              <a:t> Collaborative</a:t>
            </a:r>
          </a:p>
        </p:txBody>
      </p:sp>
      <p:pic>
        <p:nvPicPr>
          <p:cNvPr id="9" name="Picture 8" descr="bg_FertilizerBuyingGuide_NPK.jpg">
            <a:extLst>
              <a:ext uri="{FF2B5EF4-FFF2-40B4-BE49-F238E27FC236}">
                <a16:creationId xmlns:a16="http://schemas.microsoft.com/office/drawing/2014/main" id="{952BED78-8D82-5542-8A02-86B2DCEAEC07}"/>
              </a:ext>
            </a:extLst>
          </p:cNvPr>
          <p:cNvPicPr>
            <a:picLocks noChangeAspect="1"/>
          </p:cNvPicPr>
          <p:nvPr/>
        </p:nvPicPr>
        <p:blipFill>
          <a:blip r:embed="rId6" cstate="print"/>
          <a:stretch>
            <a:fillRect/>
          </a:stretch>
        </p:blipFill>
        <p:spPr>
          <a:xfrm>
            <a:off x="5003673" y="1905999"/>
            <a:ext cx="1418898" cy="1097280"/>
          </a:xfrm>
          <a:prstGeom prst="rect">
            <a:avLst/>
          </a:prstGeom>
          <a:effectLst>
            <a:outerShdw blurRad="127000" dist="127000" dir="2700000" algn="tl" rotWithShape="0">
              <a:prstClr val="black"/>
            </a:outerShdw>
          </a:effectLst>
        </p:spPr>
      </p:pic>
    </p:spTree>
    <p:extLst>
      <p:ext uri="{BB962C8B-B14F-4D97-AF65-F5344CB8AC3E}">
        <p14:creationId xmlns:p14="http://schemas.microsoft.com/office/powerpoint/2010/main" val="3582583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ad with trees and houses along it&#10;&#10;Description automatically generated with low confidence">
            <a:extLst>
              <a:ext uri="{FF2B5EF4-FFF2-40B4-BE49-F238E27FC236}">
                <a16:creationId xmlns:a16="http://schemas.microsoft.com/office/drawing/2014/main" id="{EEE7C965-C409-21C7-F935-25C854EB6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5" name="Rectangle 4">
            <a:extLst>
              <a:ext uri="{FF2B5EF4-FFF2-40B4-BE49-F238E27FC236}">
                <a16:creationId xmlns:a16="http://schemas.microsoft.com/office/drawing/2014/main" id="{B7594A9E-B207-F27C-1C4D-04D87195E938}"/>
              </a:ext>
            </a:extLst>
          </p:cNvPr>
          <p:cNvSpPr/>
          <p:nvPr/>
        </p:nvSpPr>
        <p:spPr>
          <a:xfrm>
            <a:off x="0" y="0"/>
            <a:ext cx="9144000" cy="809252"/>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FF6F7984-DA67-23CA-A6E8-E94FF95BFF8D}"/>
              </a:ext>
            </a:extLst>
          </p:cNvPr>
          <p:cNvSpPr txBox="1">
            <a:spLocks/>
          </p:cNvSpPr>
          <p:nvPr/>
        </p:nvSpPr>
        <p:spPr>
          <a:xfrm>
            <a:off x="0" y="0"/>
            <a:ext cx="9144000" cy="809252"/>
          </a:xfrm>
          <a:prstGeom prst="rect">
            <a:avLst/>
          </a:prstGeom>
        </p:spPr>
        <p:txBody>
          <a:bodyPr vert="horz" lIns="68580" tIns="34290" rIns="68580" bIns="34290" rtlCol="0" anchor="ctr">
            <a:normAutofit/>
          </a:bodyPr>
          <a:lstStyle/>
          <a:p>
            <a:pPr algn="ctr" defTabSz="342900">
              <a:spcBef>
                <a:spcPct val="0"/>
              </a:spcBef>
              <a:defRPr/>
            </a:pPr>
            <a:r>
              <a:rPr lang="en-US" sz="3400">
                <a:solidFill>
                  <a:schemeClr val="bg1"/>
                </a:solidFill>
                <a:latin typeface="+mj-lt"/>
                <a:ea typeface="+mj-ea"/>
                <a:cs typeface="Calibri"/>
              </a:rPr>
              <a:t>Ordinance Assessments - Streets</a:t>
            </a:r>
          </a:p>
        </p:txBody>
      </p:sp>
    </p:spTree>
    <p:extLst>
      <p:ext uri="{BB962C8B-B14F-4D97-AF65-F5344CB8AC3E}">
        <p14:creationId xmlns:p14="http://schemas.microsoft.com/office/powerpoint/2010/main" val="3367876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594A9E-B207-F27C-1C4D-04D87195E938}"/>
              </a:ext>
            </a:extLst>
          </p:cNvPr>
          <p:cNvSpPr/>
          <p:nvPr/>
        </p:nvSpPr>
        <p:spPr>
          <a:xfrm>
            <a:off x="0" y="0"/>
            <a:ext cx="9144000" cy="809252"/>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FF6F7984-DA67-23CA-A6E8-E94FF95BFF8D}"/>
              </a:ext>
            </a:extLst>
          </p:cNvPr>
          <p:cNvSpPr txBox="1">
            <a:spLocks/>
          </p:cNvSpPr>
          <p:nvPr/>
        </p:nvSpPr>
        <p:spPr>
          <a:xfrm>
            <a:off x="0" y="0"/>
            <a:ext cx="9144000" cy="809252"/>
          </a:xfrm>
          <a:prstGeom prst="rect">
            <a:avLst/>
          </a:prstGeom>
        </p:spPr>
        <p:txBody>
          <a:bodyPr vert="horz" lIns="68580" tIns="34290" rIns="68580" bIns="34290" rtlCol="0" anchor="ctr">
            <a:normAutofit/>
          </a:bodyPr>
          <a:lstStyle/>
          <a:p>
            <a:pPr algn="ctr" defTabSz="342900">
              <a:spcBef>
                <a:spcPct val="0"/>
              </a:spcBef>
              <a:defRPr/>
            </a:pPr>
            <a:r>
              <a:rPr lang="en-US" sz="3400">
                <a:solidFill>
                  <a:schemeClr val="bg1"/>
                </a:solidFill>
                <a:latin typeface="+mj-lt"/>
                <a:ea typeface="+mj-ea"/>
                <a:cs typeface="Calibri"/>
              </a:rPr>
              <a:t>Ordinance Assessments - Streets</a:t>
            </a:r>
          </a:p>
        </p:txBody>
      </p:sp>
      <p:pic>
        <p:nvPicPr>
          <p:cNvPr id="2" name="Picture 3">
            <a:extLst>
              <a:ext uri="{FF2B5EF4-FFF2-40B4-BE49-F238E27FC236}">
                <a16:creationId xmlns:a16="http://schemas.microsoft.com/office/drawing/2014/main" id="{49851F5E-C927-E0B7-0302-0FA31D333B1E}"/>
              </a:ext>
            </a:extLst>
          </p:cNvPr>
          <p:cNvPicPr>
            <a:picLocks noChangeAspect="1"/>
          </p:cNvPicPr>
          <p:nvPr/>
        </p:nvPicPr>
        <p:blipFill>
          <a:blip r:embed="rId3"/>
          <a:stretch>
            <a:fillRect/>
          </a:stretch>
        </p:blipFill>
        <p:spPr>
          <a:xfrm>
            <a:off x="518" y="806627"/>
            <a:ext cx="9142966" cy="6081393"/>
          </a:xfrm>
          <a:prstGeom prst="rect">
            <a:avLst/>
          </a:prstGeom>
        </p:spPr>
      </p:pic>
    </p:spTree>
    <p:extLst>
      <p:ext uri="{BB962C8B-B14F-4D97-AF65-F5344CB8AC3E}">
        <p14:creationId xmlns:p14="http://schemas.microsoft.com/office/powerpoint/2010/main" val="2561543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ECE81FF8-A9BE-B980-0CFC-E26696695311}"/>
              </a:ext>
            </a:extLst>
          </p:cNvPr>
          <p:cNvPicPr>
            <a:picLocks noChangeAspect="1"/>
          </p:cNvPicPr>
          <p:nvPr/>
        </p:nvPicPr>
        <p:blipFill rotWithShape="1">
          <a:blip r:embed="rId3">
            <a:extLst>
              <a:ext uri="{28A0092B-C50C-407E-A947-70E740481C1C}">
                <a14:useLocalDpi xmlns:a14="http://schemas.microsoft.com/office/drawing/2010/main" val="0"/>
              </a:ext>
            </a:extLst>
          </a:blip>
          <a:srcRect l="3118" t="21045" r="3320" b="18432"/>
          <a:stretch/>
        </p:blipFill>
        <p:spPr>
          <a:xfrm>
            <a:off x="0" y="822960"/>
            <a:ext cx="6035042" cy="6035040"/>
          </a:xfrm>
          <a:prstGeom prst="rect">
            <a:avLst/>
          </a:prstGeom>
        </p:spPr>
      </p:pic>
      <p:sp>
        <p:nvSpPr>
          <p:cNvPr id="5" name="Rectangle 4">
            <a:extLst>
              <a:ext uri="{FF2B5EF4-FFF2-40B4-BE49-F238E27FC236}">
                <a16:creationId xmlns:a16="http://schemas.microsoft.com/office/drawing/2014/main" id="{7D9D7BC7-FBC6-D400-D19A-3BF8F48CEBB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B83B504-4A65-BCD8-A7C6-84730FBEC4F2}"/>
              </a:ext>
            </a:extLst>
          </p:cNvPr>
          <p:cNvSpPr txBox="1"/>
          <p:nvPr/>
        </p:nvSpPr>
        <p:spPr>
          <a:xfrm>
            <a:off x="1399123" y="80449"/>
            <a:ext cx="6345753" cy="615553"/>
          </a:xfrm>
          <a:prstGeom prst="rect">
            <a:avLst/>
          </a:prstGeom>
          <a:noFill/>
        </p:spPr>
        <p:txBody>
          <a:bodyPr wrap="square" lIns="91440" tIns="45720" rIns="91440" bIns="45720" rtlCol="0" anchor="t">
            <a:spAutoFit/>
          </a:bodyPr>
          <a:lstStyle/>
          <a:p>
            <a:pPr algn="ctr"/>
            <a:r>
              <a:rPr lang="en-US" sz="3400" dirty="0">
                <a:solidFill>
                  <a:srgbClr val="FFFFFF"/>
                </a:solidFill>
              </a:rPr>
              <a:t>The Darby Creek Watershed</a:t>
            </a:r>
          </a:p>
        </p:txBody>
      </p:sp>
      <p:sp>
        <p:nvSpPr>
          <p:cNvPr id="9" name="TextBox 8">
            <a:extLst>
              <a:ext uri="{FF2B5EF4-FFF2-40B4-BE49-F238E27FC236}">
                <a16:creationId xmlns:a16="http://schemas.microsoft.com/office/drawing/2014/main" id="{83B56B20-6A0C-914B-C057-1AEA5E519AFA}"/>
              </a:ext>
            </a:extLst>
          </p:cNvPr>
          <p:cNvSpPr txBox="1"/>
          <p:nvPr/>
        </p:nvSpPr>
        <p:spPr>
          <a:xfrm>
            <a:off x="6035042" y="964964"/>
            <a:ext cx="3108958" cy="2585323"/>
          </a:xfrm>
          <a:prstGeom prst="rect">
            <a:avLst/>
          </a:prstGeom>
          <a:noFill/>
        </p:spPr>
        <p:txBody>
          <a:bodyPr wrap="square">
            <a:spAutoFit/>
          </a:bodyPr>
          <a:lstStyle/>
          <a:p>
            <a:pPr algn="l"/>
            <a:r>
              <a:rPr lang="en-US" b="1" i="0" dirty="0">
                <a:solidFill>
                  <a:srgbClr val="000000"/>
                </a:solidFill>
                <a:effectLst/>
                <a:latin typeface="+mj-lt"/>
              </a:rPr>
              <a:t>FLOW FACTS:</a:t>
            </a:r>
          </a:p>
          <a:p>
            <a:pPr algn="l"/>
            <a:endParaRPr lang="en-US" b="1" i="0" dirty="0">
              <a:solidFill>
                <a:srgbClr val="000000"/>
              </a:solidFill>
              <a:effectLst/>
              <a:latin typeface="+mj-lt"/>
            </a:endParaRPr>
          </a:p>
          <a:p>
            <a:pPr algn="l"/>
            <a:r>
              <a:rPr lang="en-US" b="0" i="0" dirty="0">
                <a:solidFill>
                  <a:srgbClr val="000000"/>
                </a:solidFill>
                <a:effectLst/>
                <a:latin typeface="+mj-lt"/>
              </a:rPr>
              <a:t>Area: 78 square Miles (50K acres +/-)</a:t>
            </a:r>
          </a:p>
          <a:p>
            <a:pPr algn="l"/>
            <a:endParaRPr lang="en-US" dirty="0">
              <a:solidFill>
                <a:srgbClr val="000000"/>
              </a:solidFill>
              <a:latin typeface="+mj-lt"/>
            </a:endParaRPr>
          </a:p>
          <a:p>
            <a:pPr algn="l"/>
            <a:r>
              <a:rPr lang="en-US" b="0" i="0" dirty="0">
                <a:solidFill>
                  <a:srgbClr val="000000"/>
                </a:solidFill>
                <a:effectLst/>
                <a:latin typeface="+mj-lt"/>
              </a:rPr>
              <a:t>123 Linear Miles of Stream</a:t>
            </a:r>
          </a:p>
          <a:p>
            <a:pPr algn="l"/>
            <a:endParaRPr lang="en-US" b="0" i="0" dirty="0">
              <a:solidFill>
                <a:srgbClr val="000000"/>
              </a:solidFill>
              <a:effectLst/>
              <a:latin typeface="+mj-lt"/>
            </a:endParaRPr>
          </a:p>
          <a:p>
            <a:pPr algn="l"/>
            <a:r>
              <a:rPr lang="en-US" b="0" i="0" dirty="0">
                <a:solidFill>
                  <a:srgbClr val="000000"/>
                </a:solidFill>
                <a:effectLst/>
                <a:latin typeface="+mj-lt"/>
              </a:rPr>
              <a:t>Population within Watershed: Approximately 500,000 people</a:t>
            </a:r>
          </a:p>
        </p:txBody>
      </p:sp>
    </p:spTree>
    <p:extLst>
      <p:ext uri="{BB962C8B-B14F-4D97-AF65-F5344CB8AC3E}">
        <p14:creationId xmlns:p14="http://schemas.microsoft.com/office/powerpoint/2010/main" val="3130744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rking lot full of cars&#10;&#10;Description automatically generated">
            <a:extLst>
              <a:ext uri="{FF2B5EF4-FFF2-40B4-BE49-F238E27FC236}">
                <a16:creationId xmlns:a16="http://schemas.microsoft.com/office/drawing/2014/main" id="{57673023-C52D-8108-8E9B-6F0E4CD09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4746"/>
            <a:ext cx="9144000" cy="6073254"/>
          </a:xfrm>
          <a:prstGeom prst="rect">
            <a:avLst/>
          </a:prstGeom>
        </p:spPr>
      </p:pic>
      <p:sp>
        <p:nvSpPr>
          <p:cNvPr id="5" name="Rectangle 4">
            <a:extLst>
              <a:ext uri="{FF2B5EF4-FFF2-40B4-BE49-F238E27FC236}">
                <a16:creationId xmlns:a16="http://schemas.microsoft.com/office/drawing/2014/main" id="{B7594A9E-B207-F27C-1C4D-04D87195E938}"/>
              </a:ext>
            </a:extLst>
          </p:cNvPr>
          <p:cNvSpPr/>
          <p:nvPr/>
        </p:nvSpPr>
        <p:spPr>
          <a:xfrm>
            <a:off x="0" y="0"/>
            <a:ext cx="9144000" cy="809252"/>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FF6F7984-DA67-23CA-A6E8-E94FF95BFF8D}"/>
              </a:ext>
            </a:extLst>
          </p:cNvPr>
          <p:cNvSpPr txBox="1">
            <a:spLocks/>
          </p:cNvSpPr>
          <p:nvPr/>
        </p:nvSpPr>
        <p:spPr>
          <a:xfrm>
            <a:off x="0" y="0"/>
            <a:ext cx="9144000" cy="809252"/>
          </a:xfrm>
          <a:prstGeom prst="rect">
            <a:avLst/>
          </a:prstGeom>
        </p:spPr>
        <p:txBody>
          <a:bodyPr vert="horz" lIns="68580" tIns="34290" rIns="68580" bIns="34290" rtlCol="0" anchor="ctr">
            <a:normAutofit/>
          </a:bodyPr>
          <a:lstStyle/>
          <a:p>
            <a:pPr algn="ctr" defTabSz="342900">
              <a:spcBef>
                <a:spcPct val="0"/>
              </a:spcBef>
              <a:defRPr/>
            </a:pPr>
            <a:r>
              <a:rPr lang="en-US" sz="3400">
                <a:solidFill>
                  <a:schemeClr val="bg1"/>
                </a:solidFill>
                <a:latin typeface="+mj-lt"/>
                <a:ea typeface="+mj-ea"/>
                <a:cs typeface="Calibri"/>
              </a:rPr>
              <a:t>Ordinance Assessments - Parking</a:t>
            </a:r>
          </a:p>
        </p:txBody>
      </p:sp>
    </p:spTree>
    <p:extLst>
      <p:ext uri="{BB962C8B-B14F-4D97-AF65-F5344CB8AC3E}">
        <p14:creationId xmlns:p14="http://schemas.microsoft.com/office/powerpoint/2010/main" val="3770800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6785B-8D73-274E-7B2F-305CDC17C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B7594A9E-B207-F27C-1C4D-04D87195E938}"/>
              </a:ext>
            </a:extLst>
          </p:cNvPr>
          <p:cNvSpPr/>
          <p:nvPr/>
        </p:nvSpPr>
        <p:spPr>
          <a:xfrm>
            <a:off x="0" y="0"/>
            <a:ext cx="9144000" cy="809252"/>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FF6F7984-DA67-23CA-A6E8-E94FF95BFF8D}"/>
              </a:ext>
            </a:extLst>
          </p:cNvPr>
          <p:cNvSpPr txBox="1">
            <a:spLocks/>
          </p:cNvSpPr>
          <p:nvPr/>
        </p:nvSpPr>
        <p:spPr>
          <a:xfrm>
            <a:off x="0" y="0"/>
            <a:ext cx="9144000" cy="809252"/>
          </a:xfrm>
          <a:prstGeom prst="rect">
            <a:avLst/>
          </a:prstGeom>
        </p:spPr>
        <p:txBody>
          <a:bodyPr vert="horz" lIns="68580" tIns="34290" rIns="68580" bIns="34290" rtlCol="0" anchor="ctr">
            <a:normAutofit/>
          </a:bodyPr>
          <a:lstStyle/>
          <a:p>
            <a:pPr algn="ctr" defTabSz="342900">
              <a:spcBef>
                <a:spcPct val="0"/>
              </a:spcBef>
              <a:defRPr/>
            </a:pPr>
            <a:r>
              <a:rPr lang="en-US" sz="3400">
                <a:solidFill>
                  <a:schemeClr val="bg1"/>
                </a:solidFill>
                <a:latin typeface="+mj-lt"/>
                <a:ea typeface="+mj-ea"/>
                <a:cs typeface="Calibri"/>
              </a:rPr>
              <a:t>Ordinance Assessments - Parking</a:t>
            </a:r>
          </a:p>
        </p:txBody>
      </p:sp>
    </p:spTree>
    <p:extLst>
      <p:ext uri="{BB962C8B-B14F-4D97-AF65-F5344CB8AC3E}">
        <p14:creationId xmlns:p14="http://schemas.microsoft.com/office/powerpoint/2010/main" val="1231033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E881B76-7D46-2B16-31FC-035DCBCCE315}"/>
              </a:ext>
            </a:extLst>
          </p:cNvPr>
          <p:cNvPicPr>
            <a:picLocks noChangeAspect="1" noChangeArrowheads="1"/>
          </p:cNvPicPr>
          <p:nvPr/>
        </p:nvPicPr>
        <p:blipFill>
          <a:blip r:embed="rId3" cstate="print"/>
          <a:srcRect b="8070"/>
          <a:stretch>
            <a:fillRect/>
          </a:stretch>
        </p:blipFill>
        <p:spPr bwMode="auto">
          <a:xfrm>
            <a:off x="0" y="553453"/>
            <a:ext cx="9144000" cy="6304547"/>
          </a:xfrm>
          <a:prstGeom prst="rect">
            <a:avLst/>
          </a:prstGeom>
          <a:effectLst/>
        </p:spPr>
      </p:pic>
      <p:sp>
        <p:nvSpPr>
          <p:cNvPr id="5" name="Rectangle 4">
            <a:extLst>
              <a:ext uri="{FF2B5EF4-FFF2-40B4-BE49-F238E27FC236}">
                <a16:creationId xmlns:a16="http://schemas.microsoft.com/office/drawing/2014/main" id="{B7594A9E-B207-F27C-1C4D-04D87195E938}"/>
              </a:ext>
            </a:extLst>
          </p:cNvPr>
          <p:cNvSpPr/>
          <p:nvPr/>
        </p:nvSpPr>
        <p:spPr>
          <a:xfrm>
            <a:off x="0" y="0"/>
            <a:ext cx="9144000" cy="809252"/>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FF6F7984-DA67-23CA-A6E8-E94FF95BFF8D}"/>
              </a:ext>
            </a:extLst>
          </p:cNvPr>
          <p:cNvSpPr txBox="1">
            <a:spLocks/>
          </p:cNvSpPr>
          <p:nvPr/>
        </p:nvSpPr>
        <p:spPr>
          <a:xfrm>
            <a:off x="0" y="0"/>
            <a:ext cx="9144000" cy="809252"/>
          </a:xfrm>
          <a:prstGeom prst="rect">
            <a:avLst/>
          </a:prstGeom>
        </p:spPr>
        <p:txBody>
          <a:bodyPr vert="horz" lIns="68580" tIns="34290" rIns="68580" bIns="34290" rtlCol="0" anchor="ctr">
            <a:normAutofit/>
          </a:bodyPr>
          <a:lstStyle/>
          <a:p>
            <a:pPr algn="ctr" defTabSz="342900">
              <a:spcBef>
                <a:spcPct val="0"/>
              </a:spcBef>
              <a:defRPr/>
            </a:pPr>
            <a:r>
              <a:rPr lang="en-US" sz="3400">
                <a:solidFill>
                  <a:schemeClr val="bg1"/>
                </a:solidFill>
                <a:latin typeface="+mj-lt"/>
                <a:ea typeface="+mj-ea"/>
                <a:cs typeface="Calibri"/>
              </a:rPr>
              <a:t>Ordinance Assessments – Riparian Buffers</a:t>
            </a:r>
          </a:p>
        </p:txBody>
      </p:sp>
    </p:spTree>
    <p:extLst>
      <p:ext uri="{BB962C8B-B14F-4D97-AF65-F5344CB8AC3E}">
        <p14:creationId xmlns:p14="http://schemas.microsoft.com/office/powerpoint/2010/main" val="2541262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594A9E-B207-F27C-1C4D-04D87195E938}"/>
              </a:ext>
            </a:extLst>
          </p:cNvPr>
          <p:cNvSpPr/>
          <p:nvPr/>
        </p:nvSpPr>
        <p:spPr>
          <a:xfrm>
            <a:off x="0" y="0"/>
            <a:ext cx="9144000" cy="809252"/>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FF6F7984-DA67-23CA-A6E8-E94FF95BFF8D}"/>
              </a:ext>
            </a:extLst>
          </p:cNvPr>
          <p:cNvSpPr txBox="1">
            <a:spLocks/>
          </p:cNvSpPr>
          <p:nvPr/>
        </p:nvSpPr>
        <p:spPr>
          <a:xfrm>
            <a:off x="-11813" y="118872"/>
            <a:ext cx="9144000" cy="571500"/>
          </a:xfrm>
          <a:prstGeom prst="rect">
            <a:avLst/>
          </a:prstGeom>
        </p:spPr>
        <p:txBody>
          <a:bodyPr vert="horz" lIns="68580" tIns="34290" rIns="68580" bIns="34290" rtlCol="0" anchor="ctr">
            <a:normAutofit fontScale="85000" lnSpcReduction="10000"/>
          </a:bodyPr>
          <a:lstStyle/>
          <a:p>
            <a:pPr algn="ctr" defTabSz="342900">
              <a:spcBef>
                <a:spcPct val="0"/>
              </a:spcBef>
              <a:defRPr/>
            </a:pPr>
            <a:r>
              <a:rPr lang="en-US" sz="4000">
                <a:solidFill>
                  <a:schemeClr val="bg1"/>
                </a:solidFill>
                <a:latin typeface="+mj-lt"/>
                <a:ea typeface="+mj-ea"/>
                <a:cs typeface="Calibri"/>
              </a:rPr>
              <a:t>Ordinance Assessments – Stormwater Management</a:t>
            </a:r>
          </a:p>
        </p:txBody>
      </p:sp>
      <p:pic>
        <p:nvPicPr>
          <p:cNvPr id="4" name="Picture 3" descr="A picture containing grass, outdoor, tree, plant&#10;&#10;Description automatically generated">
            <a:extLst>
              <a:ext uri="{FF2B5EF4-FFF2-40B4-BE49-F238E27FC236}">
                <a16:creationId xmlns:a16="http://schemas.microsoft.com/office/drawing/2014/main" id="{0BA14B67-636F-6A2B-A22E-696860D7C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2468" y="1565346"/>
            <a:ext cx="6048748" cy="4536561"/>
          </a:xfrm>
          <a:prstGeom prst="rect">
            <a:avLst/>
          </a:prstGeom>
        </p:spPr>
      </p:pic>
      <p:pic>
        <p:nvPicPr>
          <p:cNvPr id="8" name="Picture 7" descr="A picture containing building, outdoor, brick, stone&#10;&#10;Description automatically generated">
            <a:extLst>
              <a:ext uri="{FF2B5EF4-FFF2-40B4-BE49-F238E27FC236}">
                <a16:creationId xmlns:a16="http://schemas.microsoft.com/office/drawing/2014/main" id="{4D9918C2-7816-A99E-7E2A-51B48BB11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27717" y="1565342"/>
            <a:ext cx="6048751" cy="4536563"/>
          </a:xfrm>
          <a:prstGeom prst="rect">
            <a:avLst/>
          </a:prstGeom>
        </p:spPr>
      </p:pic>
    </p:spTree>
    <p:extLst>
      <p:ext uri="{BB962C8B-B14F-4D97-AF65-F5344CB8AC3E}">
        <p14:creationId xmlns:p14="http://schemas.microsoft.com/office/powerpoint/2010/main" val="3121193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14222C-0B75-DBAD-0BE2-82AD7F22C25A}"/>
              </a:ext>
            </a:extLst>
          </p:cNvPr>
          <p:cNvPicPr>
            <a:picLocks noChangeAspect="1"/>
          </p:cNvPicPr>
          <p:nvPr/>
        </p:nvPicPr>
        <p:blipFill>
          <a:blip r:embed="rId3">
            <a:extLst>
              <a:ext uri="{28A0092B-C50C-407E-A947-70E740481C1C}">
                <a14:useLocalDpi xmlns:a14="http://schemas.microsoft.com/office/drawing/2010/main" val="0"/>
              </a:ext>
            </a:extLst>
          </a:blip>
          <a:srcRect l="8527" r="8527"/>
          <a:stretch/>
        </p:blipFill>
        <p:spPr>
          <a:xfrm>
            <a:off x="0" y="0"/>
            <a:ext cx="9144000" cy="6890084"/>
          </a:xfrm>
          <a:prstGeom prst="rect">
            <a:avLst/>
          </a:prstGeom>
        </p:spPr>
      </p:pic>
      <p:sp>
        <p:nvSpPr>
          <p:cNvPr id="5" name="Rectangle 4">
            <a:extLst>
              <a:ext uri="{FF2B5EF4-FFF2-40B4-BE49-F238E27FC236}">
                <a16:creationId xmlns:a16="http://schemas.microsoft.com/office/drawing/2014/main" id="{38DED316-5144-B3E6-592D-E22C1BCB309B}"/>
              </a:ext>
            </a:extLst>
          </p:cNvPr>
          <p:cNvSpPr/>
          <p:nvPr/>
        </p:nvSpPr>
        <p:spPr>
          <a:xfrm>
            <a:off x="0" y="0"/>
            <a:ext cx="9144000" cy="809252"/>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3ED85D26-CC7E-1D64-1E1F-845C381822F7}"/>
              </a:ext>
            </a:extLst>
          </p:cNvPr>
          <p:cNvSpPr txBox="1">
            <a:spLocks/>
          </p:cNvSpPr>
          <p:nvPr/>
        </p:nvSpPr>
        <p:spPr>
          <a:xfrm>
            <a:off x="-11813" y="118872"/>
            <a:ext cx="9144000" cy="571500"/>
          </a:xfrm>
          <a:prstGeom prst="rect">
            <a:avLst/>
          </a:prstGeom>
        </p:spPr>
        <p:txBody>
          <a:bodyPr vert="horz" lIns="68580" tIns="34290" rIns="68580" bIns="34290" rtlCol="0" anchor="ctr">
            <a:noAutofit/>
          </a:bodyPr>
          <a:lstStyle/>
          <a:p>
            <a:pPr algn="ctr" defTabSz="342900">
              <a:spcBef>
                <a:spcPct val="0"/>
              </a:spcBef>
              <a:defRPr/>
            </a:pPr>
            <a:r>
              <a:rPr lang="en-US" sz="3400">
                <a:solidFill>
                  <a:schemeClr val="bg1"/>
                </a:solidFill>
                <a:latin typeface="+mj-lt"/>
                <a:ea typeface="+mj-ea"/>
                <a:cs typeface="Calibri"/>
              </a:rPr>
              <a:t>Ordinance Assessments – High Intensity Uses</a:t>
            </a:r>
          </a:p>
        </p:txBody>
      </p:sp>
    </p:spTree>
    <p:extLst>
      <p:ext uri="{BB962C8B-B14F-4D97-AF65-F5344CB8AC3E}">
        <p14:creationId xmlns:p14="http://schemas.microsoft.com/office/powerpoint/2010/main" val="2765071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62EC7E-30CD-4437-A8C1-E31F5B5A50FC}"/>
              </a:ext>
            </a:extLst>
          </p:cNvPr>
          <p:cNvSpPr/>
          <p:nvPr/>
        </p:nvSpPr>
        <p:spPr>
          <a:xfrm>
            <a:off x="0" y="0"/>
            <a:ext cx="9144000" cy="809252"/>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A84F9801-8358-4FCB-81B7-9F3E0EFF5F29}"/>
              </a:ext>
            </a:extLst>
          </p:cNvPr>
          <p:cNvSpPr txBox="1">
            <a:spLocks/>
          </p:cNvSpPr>
          <p:nvPr/>
        </p:nvSpPr>
        <p:spPr>
          <a:xfrm>
            <a:off x="994409" y="44363"/>
            <a:ext cx="7369006" cy="720525"/>
          </a:xfrm>
          <a:prstGeom prst="rect">
            <a:avLst/>
          </a:prstGeom>
        </p:spPr>
        <p:txBody>
          <a:bodyPr vert="horz" lIns="68580" tIns="34290" rIns="68580" bIns="34290" rtlCol="0" anchor="ctr">
            <a:noAutofit/>
          </a:bodyPr>
          <a:lstStyle/>
          <a:p>
            <a:pPr algn="ctr" defTabSz="342900">
              <a:spcBef>
                <a:spcPct val="0"/>
              </a:spcBef>
              <a:defRPr/>
            </a:pPr>
            <a:r>
              <a:rPr lang="en-US" sz="3400">
                <a:solidFill>
                  <a:schemeClr val="bg1"/>
                </a:solidFill>
                <a:latin typeface="+mj-lt"/>
                <a:ea typeface="+mj-ea"/>
                <a:cs typeface="Calibri"/>
              </a:rPr>
              <a:t>Ordinance Assessments – Summary Sheet</a:t>
            </a:r>
          </a:p>
        </p:txBody>
      </p:sp>
      <p:pic>
        <p:nvPicPr>
          <p:cNvPr id="9" name="Picture 8" descr="Table&#10;&#10;Description automatically generated">
            <a:extLst>
              <a:ext uri="{FF2B5EF4-FFF2-40B4-BE49-F238E27FC236}">
                <a16:creationId xmlns:a16="http://schemas.microsoft.com/office/drawing/2014/main" id="{F41C3824-C166-AC6D-D0A7-CF1D168B8216}"/>
              </a:ext>
            </a:extLst>
          </p:cNvPr>
          <p:cNvPicPr>
            <a:picLocks noChangeAspect="1"/>
          </p:cNvPicPr>
          <p:nvPr/>
        </p:nvPicPr>
        <p:blipFill rotWithShape="1">
          <a:blip r:embed="rId3">
            <a:extLst>
              <a:ext uri="{28A0092B-C50C-407E-A947-70E740481C1C}">
                <a14:useLocalDpi xmlns:a14="http://schemas.microsoft.com/office/drawing/2010/main" val="0"/>
              </a:ext>
            </a:extLst>
          </a:blip>
          <a:srcRect l="416" t="6334" r="1705" b="32666"/>
          <a:stretch/>
        </p:blipFill>
        <p:spPr>
          <a:xfrm>
            <a:off x="0" y="1108710"/>
            <a:ext cx="9137755" cy="4400550"/>
          </a:xfrm>
          <a:prstGeom prst="rect">
            <a:avLst/>
          </a:prstGeom>
        </p:spPr>
      </p:pic>
      <p:pic>
        <p:nvPicPr>
          <p:cNvPr id="17" name="Picture 16" descr="Table&#10;&#10;Description automatically generated">
            <a:extLst>
              <a:ext uri="{FF2B5EF4-FFF2-40B4-BE49-F238E27FC236}">
                <a16:creationId xmlns:a16="http://schemas.microsoft.com/office/drawing/2014/main" id="{1048B412-7F1A-C424-FBC2-CF2DE4A68167}"/>
              </a:ext>
            </a:extLst>
          </p:cNvPr>
          <p:cNvPicPr>
            <a:picLocks noChangeAspect="1"/>
          </p:cNvPicPr>
          <p:nvPr/>
        </p:nvPicPr>
        <p:blipFill rotWithShape="1">
          <a:blip r:embed="rId4">
            <a:extLst>
              <a:ext uri="{28A0092B-C50C-407E-A947-70E740481C1C}">
                <a14:useLocalDpi xmlns:a14="http://schemas.microsoft.com/office/drawing/2010/main" val="0"/>
              </a:ext>
            </a:extLst>
          </a:blip>
          <a:srcRect l="1033" t="8907" r="2596" b="33012"/>
          <a:stretch/>
        </p:blipFill>
        <p:spPr>
          <a:xfrm>
            <a:off x="53047" y="2075688"/>
            <a:ext cx="8995084" cy="4189066"/>
          </a:xfrm>
          <a:prstGeom prst="rect">
            <a:avLst/>
          </a:prstGeom>
        </p:spPr>
      </p:pic>
    </p:spTree>
    <p:extLst>
      <p:ext uri="{BB962C8B-B14F-4D97-AF65-F5344CB8AC3E}">
        <p14:creationId xmlns:p14="http://schemas.microsoft.com/office/powerpoint/2010/main" val="1582899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ChangeArrowheads="1"/>
          </p:cNvSpPr>
          <p:nvPr/>
        </p:nvSpPr>
        <p:spPr bwMode="auto">
          <a:xfrm>
            <a:off x="457200" y="274638"/>
            <a:ext cx="82296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6" name="Rectangle 5">
            <a:extLst>
              <a:ext uri="{FF2B5EF4-FFF2-40B4-BE49-F238E27FC236}">
                <a16:creationId xmlns:a16="http://schemas.microsoft.com/office/drawing/2014/main" id="{DFA97E29-0947-417E-A345-B42F4FEDE2D0}"/>
              </a:ext>
            </a:extLst>
          </p:cNvPr>
          <p:cNvSpPr/>
          <p:nvPr/>
        </p:nvSpPr>
        <p:spPr>
          <a:xfrm>
            <a:off x="0" y="0"/>
            <a:ext cx="9144000" cy="685800"/>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19C470A-4619-4DBF-ABFD-C68B30D14F63}"/>
              </a:ext>
            </a:extLst>
          </p:cNvPr>
          <p:cNvSpPr txBox="1">
            <a:spLocks/>
          </p:cNvSpPr>
          <p:nvPr/>
        </p:nvSpPr>
        <p:spPr>
          <a:xfrm>
            <a:off x="0" y="-46300"/>
            <a:ext cx="9144000" cy="7321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400" noProof="0" dirty="0">
                <a:solidFill>
                  <a:schemeClr val="bg1"/>
                </a:solidFill>
                <a:latin typeface="+mj-lt"/>
                <a:ea typeface="+mj-ea"/>
                <a:cs typeface="+mj-cs"/>
              </a:rPr>
              <a:t>NJDEP: Blue Acres Program</a:t>
            </a:r>
            <a:endParaRPr kumimoji="0" lang="en-US" sz="3400" b="0" i="0" u="none" strike="noStrike" kern="1200" cap="none" spc="0" normalizeH="0" baseline="0" noProof="0" dirty="0">
              <a:ln>
                <a:noFill/>
              </a:ln>
              <a:solidFill>
                <a:schemeClr val="bg1"/>
              </a:solidFill>
              <a:effectLst/>
              <a:uLnTx/>
              <a:uFillTx/>
              <a:latin typeface="+mj-lt"/>
              <a:ea typeface="+mj-ea"/>
              <a:cs typeface="+mj-cs"/>
            </a:endParaRPr>
          </a:p>
        </p:txBody>
      </p:sp>
      <p:pic>
        <p:nvPicPr>
          <p:cNvPr id="2" name="Picture 1">
            <a:extLst>
              <a:ext uri="{FF2B5EF4-FFF2-40B4-BE49-F238E27FC236}">
                <a16:creationId xmlns:a16="http://schemas.microsoft.com/office/drawing/2014/main" id="{66D68AA9-604D-04CF-1F84-04DFD2706A17}"/>
              </a:ext>
            </a:extLst>
          </p:cNvPr>
          <p:cNvPicPr>
            <a:picLocks noChangeAspect="1"/>
          </p:cNvPicPr>
          <p:nvPr/>
        </p:nvPicPr>
        <p:blipFill rotWithShape="1">
          <a:blip r:embed="rId3"/>
          <a:srcRect l="19500" r="20000"/>
          <a:stretch/>
        </p:blipFill>
        <p:spPr>
          <a:xfrm>
            <a:off x="252417" y="1333809"/>
            <a:ext cx="4211390" cy="4640649"/>
          </a:xfrm>
          <a:prstGeom prst="rect">
            <a:avLst/>
          </a:prstGeom>
        </p:spPr>
      </p:pic>
      <p:pic>
        <p:nvPicPr>
          <p:cNvPr id="3" name="Picture 2">
            <a:extLst>
              <a:ext uri="{FF2B5EF4-FFF2-40B4-BE49-F238E27FC236}">
                <a16:creationId xmlns:a16="http://schemas.microsoft.com/office/drawing/2014/main" id="{CCD8D5F8-2AFB-E9B7-6563-BD079D0E0C3C}"/>
              </a:ext>
            </a:extLst>
          </p:cNvPr>
          <p:cNvPicPr>
            <a:picLocks noChangeAspect="1"/>
          </p:cNvPicPr>
          <p:nvPr/>
        </p:nvPicPr>
        <p:blipFill>
          <a:blip r:embed="rId4"/>
          <a:stretch>
            <a:fillRect/>
          </a:stretch>
        </p:blipFill>
        <p:spPr>
          <a:xfrm>
            <a:off x="6964738" y="13581"/>
            <a:ext cx="662823" cy="662823"/>
          </a:xfrm>
          <a:prstGeom prst="rect">
            <a:avLst/>
          </a:prstGeom>
        </p:spPr>
      </p:pic>
      <p:pic>
        <p:nvPicPr>
          <p:cNvPr id="8" name="Picture 7">
            <a:extLst>
              <a:ext uri="{FF2B5EF4-FFF2-40B4-BE49-F238E27FC236}">
                <a16:creationId xmlns:a16="http://schemas.microsoft.com/office/drawing/2014/main" id="{32CE3937-BE14-3520-823C-95F9746B92C5}"/>
              </a:ext>
            </a:extLst>
          </p:cNvPr>
          <p:cNvPicPr>
            <a:picLocks noChangeAspect="1"/>
          </p:cNvPicPr>
          <p:nvPr/>
        </p:nvPicPr>
        <p:blipFill rotWithShape="1">
          <a:blip r:embed="rId5"/>
          <a:srcRect l="19667" r="19667"/>
          <a:stretch/>
        </p:blipFill>
        <p:spPr>
          <a:xfrm>
            <a:off x="4668592" y="1333810"/>
            <a:ext cx="4222991" cy="4640649"/>
          </a:xfrm>
          <a:prstGeom prst="rect">
            <a:avLst/>
          </a:prstGeom>
        </p:spPr>
      </p:pic>
    </p:spTree>
    <p:extLst>
      <p:ext uri="{BB962C8B-B14F-4D97-AF65-F5344CB8AC3E}">
        <p14:creationId xmlns:p14="http://schemas.microsoft.com/office/powerpoint/2010/main" val="281141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ChangeArrowheads="1"/>
          </p:cNvSpPr>
          <p:nvPr/>
        </p:nvSpPr>
        <p:spPr bwMode="auto">
          <a:xfrm>
            <a:off x="457200" y="274638"/>
            <a:ext cx="82296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6" name="Rectangle 5">
            <a:extLst>
              <a:ext uri="{FF2B5EF4-FFF2-40B4-BE49-F238E27FC236}">
                <a16:creationId xmlns:a16="http://schemas.microsoft.com/office/drawing/2014/main" id="{DFA97E29-0947-417E-A345-B42F4FEDE2D0}"/>
              </a:ext>
            </a:extLst>
          </p:cNvPr>
          <p:cNvSpPr/>
          <p:nvPr/>
        </p:nvSpPr>
        <p:spPr>
          <a:xfrm>
            <a:off x="0" y="0"/>
            <a:ext cx="9144000" cy="685800"/>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19C470A-4619-4DBF-ABFD-C68B30D14F63}"/>
              </a:ext>
            </a:extLst>
          </p:cNvPr>
          <p:cNvSpPr txBox="1">
            <a:spLocks/>
          </p:cNvSpPr>
          <p:nvPr/>
        </p:nvSpPr>
        <p:spPr>
          <a:xfrm>
            <a:off x="0" y="-46300"/>
            <a:ext cx="9144000" cy="7321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400" noProof="0" dirty="0">
                <a:solidFill>
                  <a:schemeClr val="bg1"/>
                </a:solidFill>
                <a:latin typeface="+mj-lt"/>
                <a:ea typeface="+mj-ea"/>
                <a:cs typeface="+mj-cs"/>
              </a:rPr>
              <a:t>Next Steps</a:t>
            </a:r>
            <a:endParaRPr kumimoji="0" lang="en-US" sz="3400" b="0" i="0" u="none" strike="noStrike" kern="1200" cap="none" spc="0" normalizeH="0" baseline="0" noProof="0" dirty="0">
              <a:ln>
                <a:noFill/>
              </a:ln>
              <a:solidFill>
                <a:schemeClr val="bg1"/>
              </a:solidFill>
              <a:effectLst/>
              <a:uLnTx/>
              <a:uFillTx/>
              <a:latin typeface="+mj-lt"/>
              <a:ea typeface="+mj-ea"/>
              <a:cs typeface="+mj-cs"/>
            </a:endParaRPr>
          </a:p>
        </p:txBody>
      </p:sp>
      <p:pic>
        <p:nvPicPr>
          <p:cNvPr id="4" name="Picture 3">
            <a:extLst>
              <a:ext uri="{FF2B5EF4-FFF2-40B4-BE49-F238E27FC236}">
                <a16:creationId xmlns:a16="http://schemas.microsoft.com/office/drawing/2014/main" id="{36A7A479-64F5-19C8-F8DF-DDADA30DC49A}"/>
              </a:ext>
            </a:extLst>
          </p:cNvPr>
          <p:cNvPicPr>
            <a:picLocks noChangeAspect="1" noChangeArrowheads="1"/>
          </p:cNvPicPr>
          <p:nvPr/>
        </p:nvPicPr>
        <p:blipFill rotWithShape="1">
          <a:blip r:embed="rId3" cstate="print"/>
          <a:srcRect l="5556" r="5556"/>
          <a:stretch/>
        </p:blipFill>
        <p:spPr bwMode="auto">
          <a:xfrm>
            <a:off x="132715" y="694000"/>
            <a:ext cx="4023360" cy="3017520"/>
          </a:xfrm>
          <a:prstGeom prst="rect">
            <a:avLst/>
          </a:prstGeom>
          <a:effectLst/>
        </p:spPr>
      </p:pic>
      <p:pic>
        <p:nvPicPr>
          <p:cNvPr id="5" name="Picture 4" descr="A group of people looking at a map&#10;&#10;Description automatically generated with medium confidence">
            <a:extLst>
              <a:ext uri="{FF2B5EF4-FFF2-40B4-BE49-F238E27FC236}">
                <a16:creationId xmlns:a16="http://schemas.microsoft.com/office/drawing/2014/main" id="{23EB0C43-2DE2-650C-72C1-5B51FE009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15" y="3771900"/>
            <a:ext cx="4023360" cy="3017520"/>
          </a:xfrm>
          <a:prstGeom prst="rect">
            <a:avLst/>
          </a:prstGeom>
        </p:spPr>
      </p:pic>
      <p:sp>
        <p:nvSpPr>
          <p:cNvPr id="9" name="TextBox 8">
            <a:extLst>
              <a:ext uri="{FF2B5EF4-FFF2-40B4-BE49-F238E27FC236}">
                <a16:creationId xmlns:a16="http://schemas.microsoft.com/office/drawing/2014/main" id="{4A666EFE-B5B9-BE62-0DF9-F6E9450C00C0}"/>
              </a:ext>
            </a:extLst>
          </p:cNvPr>
          <p:cNvSpPr txBox="1"/>
          <p:nvPr/>
        </p:nvSpPr>
        <p:spPr>
          <a:xfrm>
            <a:off x="4391025" y="846138"/>
            <a:ext cx="4620260" cy="2585323"/>
          </a:xfrm>
          <a:prstGeom prst="rect">
            <a:avLst/>
          </a:prstGeom>
          <a:noFill/>
        </p:spPr>
        <p:txBody>
          <a:bodyPr wrap="square" rtlCol="0">
            <a:spAutoFit/>
          </a:bodyPr>
          <a:lstStyle/>
          <a:p>
            <a:r>
              <a:rPr lang="en-US" dirty="0"/>
              <a:t>Keep gathering information:</a:t>
            </a:r>
          </a:p>
          <a:p>
            <a:pPr marL="285750" indent="-285750">
              <a:buFont typeface="Arial" panose="020B0604020202020204" pitchFamily="34" charset="0"/>
              <a:buChar char="•"/>
            </a:pPr>
            <a:r>
              <a:rPr lang="en-US" dirty="0"/>
              <a:t>Ordinance Reviews</a:t>
            </a:r>
          </a:p>
          <a:p>
            <a:pPr marL="285750" indent="-285750">
              <a:buFont typeface="Arial" panose="020B0604020202020204" pitchFamily="34" charset="0"/>
              <a:buChar char="•"/>
            </a:pPr>
            <a:r>
              <a:rPr lang="en-US" dirty="0"/>
              <a:t>Map Studies</a:t>
            </a:r>
          </a:p>
          <a:p>
            <a:pPr marL="285750" indent="-285750">
              <a:buFont typeface="Arial" panose="020B0604020202020204" pitchFamily="34" charset="0"/>
              <a:buChar char="•"/>
            </a:pPr>
            <a:r>
              <a:rPr lang="en-US" dirty="0"/>
              <a:t>Site visits &amp; meetings</a:t>
            </a:r>
          </a:p>
          <a:p>
            <a:endParaRPr lang="en-US" dirty="0"/>
          </a:p>
          <a:p>
            <a:r>
              <a:rPr lang="en-US" dirty="0"/>
              <a:t>Begin public process:</a:t>
            </a:r>
          </a:p>
          <a:p>
            <a:pPr marL="285750" indent="-285750">
              <a:buFont typeface="Arial" panose="020B0604020202020204" pitchFamily="34" charset="0"/>
              <a:buChar char="•"/>
            </a:pPr>
            <a:r>
              <a:rPr lang="en-US" dirty="0"/>
              <a:t>Public meetings</a:t>
            </a:r>
          </a:p>
          <a:p>
            <a:pPr marL="285750" indent="-285750">
              <a:buFont typeface="Arial" panose="020B0604020202020204" pitchFamily="34" charset="0"/>
              <a:buChar char="•"/>
            </a:pPr>
            <a:r>
              <a:rPr lang="en-US" dirty="0"/>
              <a:t>Key Person Interviews</a:t>
            </a:r>
          </a:p>
          <a:p>
            <a:pPr marL="285750" indent="-285750">
              <a:buFont typeface="Arial" panose="020B0604020202020204" pitchFamily="34" charset="0"/>
              <a:buChar char="•"/>
            </a:pPr>
            <a:r>
              <a:rPr lang="en-US" dirty="0"/>
              <a:t>Focus Groups</a:t>
            </a:r>
          </a:p>
        </p:txBody>
      </p:sp>
    </p:spTree>
    <p:extLst>
      <p:ext uri="{BB962C8B-B14F-4D97-AF65-F5344CB8AC3E}">
        <p14:creationId xmlns:p14="http://schemas.microsoft.com/office/powerpoint/2010/main" val="946124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ChangeArrowheads="1"/>
          </p:cNvSpPr>
          <p:nvPr/>
        </p:nvSpPr>
        <p:spPr bwMode="auto">
          <a:xfrm>
            <a:off x="457200" y="274638"/>
            <a:ext cx="82296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6" name="Rectangle 5">
            <a:extLst>
              <a:ext uri="{FF2B5EF4-FFF2-40B4-BE49-F238E27FC236}">
                <a16:creationId xmlns:a16="http://schemas.microsoft.com/office/drawing/2014/main" id="{DFA97E29-0947-417E-A345-B42F4FEDE2D0}"/>
              </a:ext>
            </a:extLst>
          </p:cNvPr>
          <p:cNvSpPr/>
          <p:nvPr/>
        </p:nvSpPr>
        <p:spPr>
          <a:xfrm>
            <a:off x="0" y="0"/>
            <a:ext cx="9144000" cy="685800"/>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19C470A-4619-4DBF-ABFD-C68B30D14F63}"/>
              </a:ext>
            </a:extLst>
          </p:cNvPr>
          <p:cNvSpPr txBox="1">
            <a:spLocks/>
          </p:cNvSpPr>
          <p:nvPr/>
        </p:nvSpPr>
        <p:spPr>
          <a:xfrm>
            <a:off x="0" y="-46300"/>
            <a:ext cx="9144000" cy="7321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400" noProof="0" dirty="0">
                <a:solidFill>
                  <a:schemeClr val="bg1"/>
                </a:solidFill>
                <a:latin typeface="+mj-lt"/>
                <a:ea typeface="+mj-ea"/>
                <a:cs typeface="+mj-cs"/>
              </a:rPr>
              <a:t>End Product???</a:t>
            </a:r>
            <a:endParaRPr kumimoji="0" lang="en-US" sz="3400" b="0" i="0" u="none" strike="noStrike" kern="1200" cap="none" spc="0" normalizeH="0" baseline="0" noProof="0" dirty="0">
              <a:ln>
                <a:noFill/>
              </a:ln>
              <a:solidFill>
                <a:schemeClr val="bg1"/>
              </a:solidFill>
              <a:effectLst/>
              <a:uLnTx/>
              <a:uFillTx/>
              <a:latin typeface="+mj-lt"/>
              <a:ea typeface="+mj-ea"/>
              <a:cs typeface="+mj-cs"/>
            </a:endParaRPr>
          </a:p>
        </p:txBody>
      </p:sp>
      <p:pic>
        <p:nvPicPr>
          <p:cNvPr id="2" name="Picture 1">
            <a:extLst>
              <a:ext uri="{FF2B5EF4-FFF2-40B4-BE49-F238E27FC236}">
                <a16:creationId xmlns:a16="http://schemas.microsoft.com/office/drawing/2014/main" id="{D79B5BEA-30B0-1572-713F-79FB9BCF7EE3}"/>
              </a:ext>
            </a:extLst>
          </p:cNvPr>
          <p:cNvPicPr>
            <a:picLocks noChangeAspect="1"/>
          </p:cNvPicPr>
          <p:nvPr/>
        </p:nvPicPr>
        <p:blipFill rotWithShape="1">
          <a:blip r:embed="rId3"/>
          <a:srcRect l="20907" r="19342" b="5735"/>
          <a:stretch/>
        </p:blipFill>
        <p:spPr>
          <a:xfrm>
            <a:off x="228600" y="1612803"/>
            <a:ext cx="2743200" cy="4508694"/>
          </a:xfrm>
          <a:prstGeom prst="rect">
            <a:avLst/>
          </a:prstGeom>
        </p:spPr>
      </p:pic>
      <p:pic>
        <p:nvPicPr>
          <p:cNvPr id="8" name="Picture 7" descr="Map&#10;&#10;Description automatically generated">
            <a:extLst>
              <a:ext uri="{FF2B5EF4-FFF2-40B4-BE49-F238E27FC236}">
                <a16:creationId xmlns:a16="http://schemas.microsoft.com/office/drawing/2014/main" id="{7FBF136A-2830-2BBC-BEB0-1E76354191B3}"/>
              </a:ext>
            </a:extLst>
          </p:cNvPr>
          <p:cNvPicPr>
            <a:picLocks noChangeAspect="1"/>
          </p:cNvPicPr>
          <p:nvPr/>
        </p:nvPicPr>
        <p:blipFill rotWithShape="1">
          <a:blip r:embed="rId4">
            <a:extLst>
              <a:ext uri="{28A0092B-C50C-407E-A947-70E740481C1C}">
                <a14:useLocalDpi xmlns:a14="http://schemas.microsoft.com/office/drawing/2010/main" val="0"/>
              </a:ext>
            </a:extLst>
          </a:blip>
          <a:srcRect t="5555"/>
          <a:stretch/>
        </p:blipFill>
        <p:spPr>
          <a:xfrm>
            <a:off x="6172200" y="1865168"/>
            <a:ext cx="2743200" cy="4003965"/>
          </a:xfrm>
          <a:prstGeom prst="rect">
            <a:avLst/>
          </a:prstGeom>
        </p:spPr>
      </p:pic>
      <p:pic>
        <p:nvPicPr>
          <p:cNvPr id="12" name="Picture 11">
            <a:extLst>
              <a:ext uri="{FF2B5EF4-FFF2-40B4-BE49-F238E27FC236}">
                <a16:creationId xmlns:a16="http://schemas.microsoft.com/office/drawing/2014/main" id="{D3AF7976-C31D-DDF2-DE7B-313B75C9BFF1}"/>
              </a:ext>
            </a:extLst>
          </p:cNvPr>
          <p:cNvPicPr>
            <a:picLocks noChangeAspect="1"/>
          </p:cNvPicPr>
          <p:nvPr/>
        </p:nvPicPr>
        <p:blipFill rotWithShape="1">
          <a:blip r:embed="rId5"/>
          <a:srcRect l="16119" t="5355" r="58398" b="85714"/>
          <a:stretch/>
        </p:blipFill>
        <p:spPr>
          <a:xfrm>
            <a:off x="3188674" y="1804594"/>
            <a:ext cx="2754926" cy="1219839"/>
          </a:xfrm>
          <a:prstGeom prst="rect">
            <a:avLst/>
          </a:prstGeom>
        </p:spPr>
      </p:pic>
      <p:pic>
        <p:nvPicPr>
          <p:cNvPr id="13" name="Picture 12">
            <a:extLst>
              <a:ext uri="{FF2B5EF4-FFF2-40B4-BE49-F238E27FC236}">
                <a16:creationId xmlns:a16="http://schemas.microsoft.com/office/drawing/2014/main" id="{FE4CEAC7-E7A3-85EA-12D5-401380131F9D}"/>
              </a:ext>
            </a:extLst>
          </p:cNvPr>
          <p:cNvPicPr>
            <a:picLocks noChangeAspect="1"/>
          </p:cNvPicPr>
          <p:nvPr/>
        </p:nvPicPr>
        <p:blipFill rotWithShape="1">
          <a:blip r:embed="rId5"/>
          <a:srcRect l="13571" t="30762" r="2222"/>
          <a:stretch/>
        </p:blipFill>
        <p:spPr>
          <a:xfrm>
            <a:off x="3200400" y="3037027"/>
            <a:ext cx="2743200" cy="2849565"/>
          </a:xfrm>
          <a:prstGeom prst="rect">
            <a:avLst/>
          </a:prstGeom>
        </p:spPr>
      </p:pic>
      <p:sp>
        <p:nvSpPr>
          <p:cNvPr id="14" name="TextBox 13">
            <a:extLst>
              <a:ext uri="{FF2B5EF4-FFF2-40B4-BE49-F238E27FC236}">
                <a16:creationId xmlns:a16="http://schemas.microsoft.com/office/drawing/2014/main" id="{D0E78815-B73F-BC07-A47D-FEB55E6777F2}"/>
              </a:ext>
            </a:extLst>
          </p:cNvPr>
          <p:cNvSpPr txBox="1"/>
          <p:nvPr/>
        </p:nvSpPr>
        <p:spPr>
          <a:xfrm>
            <a:off x="142875" y="914400"/>
            <a:ext cx="2828925" cy="584775"/>
          </a:xfrm>
          <a:prstGeom prst="rect">
            <a:avLst/>
          </a:prstGeom>
          <a:noFill/>
        </p:spPr>
        <p:txBody>
          <a:bodyPr wrap="square" rtlCol="0">
            <a:spAutoFit/>
          </a:bodyPr>
          <a:lstStyle/>
          <a:p>
            <a:pPr algn="ctr"/>
            <a:r>
              <a:rPr lang="en-US" sz="3200" dirty="0"/>
              <a:t>Written Report</a:t>
            </a:r>
          </a:p>
        </p:txBody>
      </p:sp>
      <p:sp>
        <p:nvSpPr>
          <p:cNvPr id="15" name="TextBox 14">
            <a:extLst>
              <a:ext uri="{FF2B5EF4-FFF2-40B4-BE49-F238E27FC236}">
                <a16:creationId xmlns:a16="http://schemas.microsoft.com/office/drawing/2014/main" id="{F9725137-0926-CC41-2921-5F39F203E937}"/>
              </a:ext>
            </a:extLst>
          </p:cNvPr>
          <p:cNvSpPr txBox="1"/>
          <p:nvPr/>
        </p:nvSpPr>
        <p:spPr>
          <a:xfrm>
            <a:off x="4695825" y="914400"/>
            <a:ext cx="2828925" cy="584775"/>
          </a:xfrm>
          <a:prstGeom prst="rect">
            <a:avLst/>
          </a:prstGeom>
          <a:noFill/>
        </p:spPr>
        <p:txBody>
          <a:bodyPr wrap="square" rtlCol="0">
            <a:spAutoFit/>
          </a:bodyPr>
          <a:lstStyle/>
          <a:p>
            <a:pPr algn="ctr"/>
            <a:r>
              <a:rPr lang="en-US" sz="3200" dirty="0"/>
              <a:t>Toolkit Pieces</a:t>
            </a:r>
          </a:p>
        </p:txBody>
      </p:sp>
    </p:spTree>
    <p:extLst>
      <p:ext uri="{BB962C8B-B14F-4D97-AF65-F5344CB8AC3E}">
        <p14:creationId xmlns:p14="http://schemas.microsoft.com/office/powerpoint/2010/main" val="1384126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9D7BC7-FBC6-D400-D19A-3BF8F48CEBB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B83B504-4A65-BCD8-A7C6-84730FBEC4F2}"/>
              </a:ext>
            </a:extLst>
          </p:cNvPr>
          <p:cNvSpPr txBox="1"/>
          <p:nvPr/>
        </p:nvSpPr>
        <p:spPr>
          <a:xfrm>
            <a:off x="1399123" y="80449"/>
            <a:ext cx="6345753" cy="615553"/>
          </a:xfrm>
          <a:prstGeom prst="rect">
            <a:avLst/>
          </a:prstGeom>
          <a:noFill/>
        </p:spPr>
        <p:txBody>
          <a:bodyPr wrap="square" lIns="91440" tIns="45720" rIns="91440" bIns="45720" rtlCol="0" anchor="t">
            <a:spAutoFit/>
          </a:bodyPr>
          <a:lstStyle/>
          <a:p>
            <a:pPr algn="ctr"/>
            <a:r>
              <a:rPr lang="en-US" sz="3400" dirty="0">
                <a:solidFill>
                  <a:srgbClr val="FFFFFF"/>
                </a:solidFill>
              </a:rPr>
              <a:t>Your Homework</a:t>
            </a:r>
          </a:p>
        </p:txBody>
      </p:sp>
      <p:pic>
        <p:nvPicPr>
          <p:cNvPr id="4" name="Picture 3" descr="Qr code&#10;&#10;Description automatically generated">
            <a:extLst>
              <a:ext uri="{FF2B5EF4-FFF2-40B4-BE49-F238E27FC236}">
                <a16:creationId xmlns:a16="http://schemas.microsoft.com/office/drawing/2014/main" id="{3D30EC04-3C25-BD91-0CEF-198B74504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132" y="1036457"/>
            <a:ext cx="3983736" cy="5736580"/>
          </a:xfrm>
          <a:prstGeom prst="rect">
            <a:avLst/>
          </a:prstGeom>
        </p:spPr>
      </p:pic>
      <p:sp>
        <p:nvSpPr>
          <p:cNvPr id="2" name="TextBox 1">
            <a:extLst>
              <a:ext uri="{FF2B5EF4-FFF2-40B4-BE49-F238E27FC236}">
                <a16:creationId xmlns:a16="http://schemas.microsoft.com/office/drawing/2014/main" id="{2E89F4E7-D054-505C-516E-D42A7DAD04FF}"/>
              </a:ext>
            </a:extLst>
          </p:cNvPr>
          <p:cNvSpPr txBox="1"/>
          <p:nvPr/>
        </p:nvSpPr>
        <p:spPr>
          <a:xfrm>
            <a:off x="980661" y="5094149"/>
            <a:ext cx="7182678" cy="1754326"/>
          </a:xfrm>
          <a:prstGeom prst="rect">
            <a:avLst/>
          </a:prstGeom>
          <a:solidFill>
            <a:schemeClr val="bg1"/>
          </a:solidFill>
        </p:spPr>
        <p:txBody>
          <a:bodyPr wrap="square" rtlCol="0">
            <a:spAutoFit/>
          </a:bodyPr>
          <a:lstStyle/>
          <a:p>
            <a:pPr algn="ctr"/>
            <a:r>
              <a:rPr lang="en-US" sz="5400" b="1" dirty="0">
                <a:solidFill>
                  <a:schemeClr val="bg1">
                    <a:lumMod val="50000"/>
                  </a:schemeClr>
                </a:solidFill>
              </a:rPr>
              <a:t>QUESTIONS?</a:t>
            </a:r>
          </a:p>
          <a:p>
            <a:pPr algn="ctr"/>
            <a:endParaRPr lang="en-US" sz="5400" b="1" dirty="0">
              <a:solidFill>
                <a:schemeClr val="bg1">
                  <a:lumMod val="50000"/>
                </a:schemeClr>
              </a:solidFill>
            </a:endParaRPr>
          </a:p>
        </p:txBody>
      </p:sp>
    </p:spTree>
    <p:extLst>
      <p:ext uri="{BB962C8B-B14F-4D97-AF65-F5344CB8AC3E}">
        <p14:creationId xmlns:p14="http://schemas.microsoft.com/office/powerpoint/2010/main" val="186129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ECE81FF8-A9BE-B980-0CFC-E26696695311}"/>
              </a:ext>
            </a:extLst>
          </p:cNvPr>
          <p:cNvPicPr>
            <a:picLocks noChangeAspect="1"/>
          </p:cNvPicPr>
          <p:nvPr/>
        </p:nvPicPr>
        <p:blipFill rotWithShape="1">
          <a:blip r:embed="rId3">
            <a:extLst>
              <a:ext uri="{28A0092B-C50C-407E-A947-70E740481C1C}">
                <a14:useLocalDpi xmlns:a14="http://schemas.microsoft.com/office/drawing/2010/main" val="0"/>
              </a:ext>
            </a:extLst>
          </a:blip>
          <a:srcRect l="3118" t="21045" r="3320" b="18432"/>
          <a:stretch/>
        </p:blipFill>
        <p:spPr>
          <a:xfrm>
            <a:off x="0" y="822960"/>
            <a:ext cx="6035042" cy="6035040"/>
          </a:xfrm>
          <a:prstGeom prst="rect">
            <a:avLst/>
          </a:prstGeom>
        </p:spPr>
      </p:pic>
      <p:sp>
        <p:nvSpPr>
          <p:cNvPr id="5" name="Rectangle 4">
            <a:extLst>
              <a:ext uri="{FF2B5EF4-FFF2-40B4-BE49-F238E27FC236}">
                <a16:creationId xmlns:a16="http://schemas.microsoft.com/office/drawing/2014/main" id="{7D9D7BC7-FBC6-D400-D19A-3BF8F48CEBB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B83B504-4A65-BCD8-A7C6-84730FBEC4F2}"/>
              </a:ext>
            </a:extLst>
          </p:cNvPr>
          <p:cNvSpPr txBox="1"/>
          <p:nvPr/>
        </p:nvSpPr>
        <p:spPr>
          <a:xfrm>
            <a:off x="1399123" y="80449"/>
            <a:ext cx="6345753" cy="615553"/>
          </a:xfrm>
          <a:prstGeom prst="rect">
            <a:avLst/>
          </a:prstGeom>
          <a:noFill/>
        </p:spPr>
        <p:txBody>
          <a:bodyPr wrap="square" lIns="91440" tIns="45720" rIns="91440" bIns="45720" rtlCol="0" anchor="t">
            <a:spAutoFit/>
          </a:bodyPr>
          <a:lstStyle/>
          <a:p>
            <a:pPr algn="ctr"/>
            <a:r>
              <a:rPr lang="en-US" sz="3400" dirty="0">
                <a:solidFill>
                  <a:srgbClr val="FFFFFF"/>
                </a:solidFill>
              </a:rPr>
              <a:t>The Darby Creek Watershed</a:t>
            </a:r>
          </a:p>
        </p:txBody>
      </p:sp>
      <p:sp>
        <p:nvSpPr>
          <p:cNvPr id="9" name="TextBox 8">
            <a:extLst>
              <a:ext uri="{FF2B5EF4-FFF2-40B4-BE49-F238E27FC236}">
                <a16:creationId xmlns:a16="http://schemas.microsoft.com/office/drawing/2014/main" id="{83B56B20-6A0C-914B-C057-1AEA5E519AFA}"/>
              </a:ext>
            </a:extLst>
          </p:cNvPr>
          <p:cNvSpPr txBox="1"/>
          <p:nvPr/>
        </p:nvSpPr>
        <p:spPr>
          <a:xfrm>
            <a:off x="6035042" y="964964"/>
            <a:ext cx="3108958" cy="2585323"/>
          </a:xfrm>
          <a:prstGeom prst="rect">
            <a:avLst/>
          </a:prstGeom>
          <a:noFill/>
        </p:spPr>
        <p:txBody>
          <a:bodyPr wrap="square">
            <a:spAutoFit/>
          </a:bodyPr>
          <a:lstStyle/>
          <a:p>
            <a:pPr algn="l"/>
            <a:r>
              <a:rPr lang="en-US" b="1" i="0" dirty="0">
                <a:solidFill>
                  <a:srgbClr val="000000"/>
                </a:solidFill>
                <a:effectLst/>
                <a:latin typeface="+mj-lt"/>
              </a:rPr>
              <a:t>FLOW FACTS:</a:t>
            </a:r>
          </a:p>
          <a:p>
            <a:pPr algn="l"/>
            <a:endParaRPr lang="en-US" b="1" i="0" dirty="0">
              <a:solidFill>
                <a:srgbClr val="000000"/>
              </a:solidFill>
              <a:effectLst/>
              <a:latin typeface="+mj-lt"/>
            </a:endParaRPr>
          </a:p>
          <a:p>
            <a:pPr algn="l"/>
            <a:r>
              <a:rPr lang="en-US" b="0" i="0" dirty="0">
                <a:solidFill>
                  <a:srgbClr val="000000"/>
                </a:solidFill>
                <a:effectLst/>
                <a:latin typeface="+mj-lt"/>
              </a:rPr>
              <a:t>Area: 78 square Miles (50K acres +/-)</a:t>
            </a:r>
          </a:p>
          <a:p>
            <a:pPr algn="l"/>
            <a:endParaRPr lang="en-US" dirty="0">
              <a:solidFill>
                <a:srgbClr val="000000"/>
              </a:solidFill>
              <a:latin typeface="+mj-lt"/>
            </a:endParaRPr>
          </a:p>
          <a:p>
            <a:pPr algn="l"/>
            <a:r>
              <a:rPr lang="en-US" b="0" i="0" dirty="0">
                <a:solidFill>
                  <a:srgbClr val="000000"/>
                </a:solidFill>
                <a:effectLst/>
                <a:latin typeface="+mj-lt"/>
              </a:rPr>
              <a:t>123 Linear Miles of Stream</a:t>
            </a:r>
          </a:p>
          <a:p>
            <a:pPr algn="l"/>
            <a:endParaRPr lang="en-US" b="0" i="0" dirty="0">
              <a:solidFill>
                <a:srgbClr val="000000"/>
              </a:solidFill>
              <a:effectLst/>
              <a:latin typeface="+mj-lt"/>
            </a:endParaRPr>
          </a:p>
          <a:p>
            <a:pPr algn="l"/>
            <a:r>
              <a:rPr lang="en-US" b="0" i="0" dirty="0">
                <a:solidFill>
                  <a:srgbClr val="000000"/>
                </a:solidFill>
                <a:effectLst/>
                <a:latin typeface="+mj-lt"/>
              </a:rPr>
              <a:t>Population within Watershed: Approximately 500,000 people</a:t>
            </a:r>
          </a:p>
        </p:txBody>
      </p:sp>
      <p:sp>
        <p:nvSpPr>
          <p:cNvPr id="2" name="Arrow: Down 1">
            <a:extLst>
              <a:ext uri="{FF2B5EF4-FFF2-40B4-BE49-F238E27FC236}">
                <a16:creationId xmlns:a16="http://schemas.microsoft.com/office/drawing/2014/main" id="{26DA6C0E-06C0-9AF5-9A1C-37FB9874002E}"/>
              </a:ext>
            </a:extLst>
          </p:cNvPr>
          <p:cNvSpPr/>
          <p:nvPr/>
        </p:nvSpPr>
        <p:spPr>
          <a:xfrm rot="2164404">
            <a:off x="3523178" y="1325643"/>
            <a:ext cx="310607" cy="1693508"/>
          </a:xfrm>
          <a:prstGeom prst="downArrow">
            <a:avLst/>
          </a:prstGeom>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0" lon="0" rev="5400000"/>
              </a:camera>
              <a:lightRig rig="threePt" dir="t"/>
            </a:scene3d>
          </a:bodyPr>
          <a:lstStyle/>
          <a:p>
            <a:pPr algn="ctr"/>
            <a:endParaRPr lang="en-US" dirty="0"/>
          </a:p>
        </p:txBody>
      </p:sp>
      <p:sp>
        <p:nvSpPr>
          <p:cNvPr id="3" name="TextBox 2">
            <a:extLst>
              <a:ext uri="{FF2B5EF4-FFF2-40B4-BE49-F238E27FC236}">
                <a16:creationId xmlns:a16="http://schemas.microsoft.com/office/drawing/2014/main" id="{CAAE34F6-0A6F-03AF-8465-344F02404282}"/>
              </a:ext>
            </a:extLst>
          </p:cNvPr>
          <p:cNvSpPr txBox="1"/>
          <p:nvPr/>
        </p:nvSpPr>
        <p:spPr>
          <a:xfrm rot="18375863">
            <a:off x="2894105" y="1760772"/>
            <a:ext cx="1952625" cy="307777"/>
          </a:xfrm>
          <a:prstGeom prst="rect">
            <a:avLst/>
          </a:prstGeom>
          <a:noFill/>
          <a:scene3d>
            <a:camera prst="orthographicFront">
              <a:rot lat="0" lon="0" rev="0"/>
            </a:camera>
            <a:lightRig rig="threePt" dir="t"/>
          </a:scene3d>
        </p:spPr>
        <p:txBody>
          <a:bodyPr wrap="square" rtlCol="0">
            <a:spAutoFit/>
          </a:bodyPr>
          <a:lstStyle/>
          <a:p>
            <a:r>
              <a:rPr lang="en-US" sz="1400" dirty="0"/>
              <a:t>YOU ARE HERE</a:t>
            </a:r>
          </a:p>
        </p:txBody>
      </p:sp>
    </p:spTree>
    <p:extLst>
      <p:ext uri="{BB962C8B-B14F-4D97-AF65-F5344CB8AC3E}">
        <p14:creationId xmlns:p14="http://schemas.microsoft.com/office/powerpoint/2010/main" val="1250221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wynedd Preserve-500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8"/>
            <a:ext cx="9144000" cy="6856762"/>
          </a:xfrm>
          <a:prstGeom prst="rect">
            <a:avLst/>
          </a:prstGeom>
        </p:spPr>
      </p:pic>
      <p:pic>
        <p:nvPicPr>
          <p:cNvPr id="9" name="Picture 8" descr="NL logo whit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1503" y="4831825"/>
            <a:ext cx="2638205" cy="952421"/>
          </a:xfrm>
          <a:prstGeom prst="rect">
            <a:avLst/>
          </a:prstGeom>
        </p:spPr>
      </p:pic>
      <p:sp>
        <p:nvSpPr>
          <p:cNvPr id="10" name="Title 1"/>
          <p:cNvSpPr>
            <a:spLocks noGrp="1"/>
          </p:cNvSpPr>
          <p:nvPr>
            <p:ph type="title"/>
          </p:nvPr>
        </p:nvSpPr>
        <p:spPr>
          <a:xfrm>
            <a:off x="1134159" y="2023865"/>
            <a:ext cx="6867803" cy="1248081"/>
          </a:xfrm>
        </p:spPr>
        <p:txBody>
          <a:bodyPr anchor="t" anchorCtr="0">
            <a:noAutofit/>
          </a:bodyPr>
          <a:lstStyle/>
          <a:p>
            <a:r>
              <a:rPr lang="en-US" sz="9600">
                <a:solidFill>
                  <a:schemeClr val="bg2"/>
                </a:solidFill>
              </a:rPr>
              <a:t>thank you.</a:t>
            </a:r>
          </a:p>
        </p:txBody>
      </p:sp>
      <p:grpSp>
        <p:nvGrpSpPr>
          <p:cNvPr id="12" name="Group 11"/>
          <p:cNvGrpSpPr/>
          <p:nvPr/>
        </p:nvGrpSpPr>
        <p:grpSpPr>
          <a:xfrm>
            <a:off x="3770451" y="6153637"/>
            <a:ext cx="1762595" cy="419139"/>
            <a:chOff x="4274367" y="6165056"/>
            <a:chExt cx="2586097" cy="614965"/>
          </a:xfrm>
        </p:grpSpPr>
        <p:pic>
          <p:nvPicPr>
            <p:cNvPr id="4" name="Picture 3"/>
            <p:cNvPicPr>
              <a:picLocks noChangeAspect="1"/>
            </p:cNvPicPr>
            <p:nvPr/>
          </p:nvPicPr>
          <p:blipFill>
            <a:blip r:embed="rId5" cstate="print"/>
            <a:stretch>
              <a:fillRect/>
            </a:stretch>
          </p:blipFill>
          <p:spPr>
            <a:xfrm>
              <a:off x="4274367" y="6170421"/>
              <a:ext cx="609600" cy="609600"/>
            </a:xfrm>
            <a:prstGeom prst="rect">
              <a:avLst/>
            </a:prstGeom>
          </p:spPr>
        </p:pic>
        <p:pic>
          <p:nvPicPr>
            <p:cNvPr id="5" name="Picture 4"/>
            <p:cNvPicPr>
              <a:picLocks noChangeAspect="1"/>
            </p:cNvPicPr>
            <p:nvPr/>
          </p:nvPicPr>
          <p:blipFill>
            <a:blip r:embed="rId6" cstate="print"/>
            <a:stretch>
              <a:fillRect/>
            </a:stretch>
          </p:blipFill>
          <p:spPr>
            <a:xfrm>
              <a:off x="5102777" y="6170420"/>
              <a:ext cx="609600" cy="609600"/>
            </a:xfrm>
            <a:prstGeom prst="rect">
              <a:avLst/>
            </a:prstGeom>
          </p:spPr>
        </p:pic>
        <p:pic>
          <p:nvPicPr>
            <p:cNvPr id="6" name="Picture 5"/>
            <p:cNvPicPr>
              <a:picLocks noChangeAspect="1"/>
            </p:cNvPicPr>
            <p:nvPr/>
          </p:nvPicPr>
          <p:blipFill>
            <a:blip r:embed="rId7" cstate="print"/>
            <a:stretch>
              <a:fillRect/>
            </a:stretch>
          </p:blipFill>
          <p:spPr>
            <a:xfrm>
              <a:off x="5929708" y="6165056"/>
              <a:ext cx="930756" cy="614964"/>
            </a:xfrm>
            <a:prstGeom prst="rect">
              <a:avLst/>
            </a:prstGeom>
          </p:spPr>
        </p:pic>
      </p:grpSp>
    </p:spTree>
    <p:extLst>
      <p:ext uri="{BB962C8B-B14F-4D97-AF65-F5344CB8AC3E}">
        <p14:creationId xmlns:p14="http://schemas.microsoft.com/office/powerpoint/2010/main" val="4238245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9D7BC7-FBC6-D400-D19A-3BF8F48CEBB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B83B504-4A65-BCD8-A7C6-84730FBEC4F2}"/>
              </a:ext>
            </a:extLst>
          </p:cNvPr>
          <p:cNvSpPr txBox="1"/>
          <p:nvPr/>
        </p:nvSpPr>
        <p:spPr>
          <a:xfrm>
            <a:off x="1399123" y="80449"/>
            <a:ext cx="6345753" cy="615553"/>
          </a:xfrm>
          <a:prstGeom prst="rect">
            <a:avLst/>
          </a:prstGeom>
          <a:noFill/>
        </p:spPr>
        <p:txBody>
          <a:bodyPr wrap="square" lIns="91440" tIns="45720" rIns="91440" bIns="45720" rtlCol="0" anchor="t">
            <a:spAutoFit/>
          </a:bodyPr>
          <a:lstStyle/>
          <a:p>
            <a:pPr algn="ctr"/>
            <a:r>
              <a:rPr lang="en-US" sz="3400" dirty="0">
                <a:solidFill>
                  <a:srgbClr val="FFFFFF"/>
                </a:solidFill>
              </a:rPr>
              <a:t>Time to Update</a:t>
            </a:r>
          </a:p>
        </p:txBody>
      </p:sp>
      <p:pic>
        <p:nvPicPr>
          <p:cNvPr id="3" name="Picture 2">
            <a:extLst>
              <a:ext uri="{FF2B5EF4-FFF2-40B4-BE49-F238E27FC236}">
                <a16:creationId xmlns:a16="http://schemas.microsoft.com/office/drawing/2014/main" id="{D2392789-55C3-39AD-6274-FAD4EE443A8A}"/>
              </a:ext>
            </a:extLst>
          </p:cNvPr>
          <p:cNvPicPr>
            <a:picLocks noChangeAspect="1"/>
          </p:cNvPicPr>
          <p:nvPr/>
        </p:nvPicPr>
        <p:blipFill rotWithShape="1">
          <a:blip r:embed="rId3"/>
          <a:srcRect b="5735"/>
          <a:stretch/>
        </p:blipFill>
        <p:spPr>
          <a:xfrm>
            <a:off x="1587781" y="916247"/>
            <a:ext cx="5968436" cy="5861304"/>
          </a:xfrm>
          <a:prstGeom prst="rect">
            <a:avLst/>
          </a:prstGeom>
        </p:spPr>
      </p:pic>
      <p:sp>
        <p:nvSpPr>
          <p:cNvPr id="7" name="Oval 6">
            <a:extLst>
              <a:ext uri="{FF2B5EF4-FFF2-40B4-BE49-F238E27FC236}">
                <a16:creationId xmlns:a16="http://schemas.microsoft.com/office/drawing/2014/main" id="{53A72422-00CC-C9FA-936A-42D0A3C978AF}"/>
              </a:ext>
            </a:extLst>
          </p:cNvPr>
          <p:cNvSpPr/>
          <p:nvPr/>
        </p:nvSpPr>
        <p:spPr>
          <a:xfrm>
            <a:off x="4186517" y="6409998"/>
            <a:ext cx="914400" cy="367553"/>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183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9D7BC7-FBC6-D400-D19A-3BF8F48CEBB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B83B504-4A65-BCD8-A7C6-84730FBEC4F2}"/>
              </a:ext>
            </a:extLst>
          </p:cNvPr>
          <p:cNvSpPr txBox="1"/>
          <p:nvPr/>
        </p:nvSpPr>
        <p:spPr>
          <a:xfrm>
            <a:off x="1399123" y="80449"/>
            <a:ext cx="6345753" cy="615553"/>
          </a:xfrm>
          <a:prstGeom prst="rect">
            <a:avLst/>
          </a:prstGeom>
          <a:noFill/>
        </p:spPr>
        <p:txBody>
          <a:bodyPr wrap="square" lIns="91440" tIns="45720" rIns="91440" bIns="45720" rtlCol="0" anchor="t">
            <a:spAutoFit/>
          </a:bodyPr>
          <a:lstStyle/>
          <a:p>
            <a:pPr algn="ctr"/>
            <a:r>
              <a:rPr lang="en-US" sz="3400" dirty="0">
                <a:solidFill>
                  <a:srgbClr val="FFFFFF"/>
                </a:solidFill>
              </a:rPr>
              <a:t>Issues: Regional Flooding</a:t>
            </a:r>
          </a:p>
        </p:txBody>
      </p:sp>
      <p:pic>
        <p:nvPicPr>
          <p:cNvPr id="4" name="Picture 3">
            <a:extLst>
              <a:ext uri="{FF2B5EF4-FFF2-40B4-BE49-F238E27FC236}">
                <a16:creationId xmlns:a16="http://schemas.microsoft.com/office/drawing/2014/main" id="{8588D89B-B957-71DE-4265-437E1D9B04B0}"/>
              </a:ext>
            </a:extLst>
          </p:cNvPr>
          <p:cNvPicPr>
            <a:picLocks noChangeAspect="1"/>
          </p:cNvPicPr>
          <p:nvPr/>
        </p:nvPicPr>
        <p:blipFill rotWithShape="1">
          <a:blip r:embed="rId3"/>
          <a:srcRect r="53683"/>
          <a:stretch/>
        </p:blipFill>
        <p:spPr>
          <a:xfrm>
            <a:off x="0" y="839319"/>
            <a:ext cx="9144000" cy="5552515"/>
          </a:xfrm>
          <a:prstGeom prst="rect">
            <a:avLst/>
          </a:prstGeom>
        </p:spPr>
      </p:pic>
      <p:sp>
        <p:nvSpPr>
          <p:cNvPr id="8" name="Oval 7">
            <a:extLst>
              <a:ext uri="{FF2B5EF4-FFF2-40B4-BE49-F238E27FC236}">
                <a16:creationId xmlns:a16="http://schemas.microsoft.com/office/drawing/2014/main" id="{336AD261-B24D-FCA6-DE92-4209BE4A3D8E}"/>
              </a:ext>
            </a:extLst>
          </p:cNvPr>
          <p:cNvSpPr/>
          <p:nvPr/>
        </p:nvSpPr>
        <p:spPr>
          <a:xfrm rot="19882779">
            <a:off x="4448175" y="3971925"/>
            <a:ext cx="1028700" cy="2037231"/>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343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9D7BC7-FBC6-D400-D19A-3BF8F48CEBB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B83B504-4A65-BCD8-A7C6-84730FBEC4F2}"/>
              </a:ext>
            </a:extLst>
          </p:cNvPr>
          <p:cNvSpPr txBox="1"/>
          <p:nvPr/>
        </p:nvSpPr>
        <p:spPr>
          <a:xfrm>
            <a:off x="1399123" y="80449"/>
            <a:ext cx="6345753" cy="615553"/>
          </a:xfrm>
          <a:prstGeom prst="rect">
            <a:avLst/>
          </a:prstGeom>
          <a:noFill/>
        </p:spPr>
        <p:txBody>
          <a:bodyPr wrap="square" lIns="91440" tIns="45720" rIns="91440" bIns="45720" rtlCol="0" anchor="t">
            <a:spAutoFit/>
          </a:bodyPr>
          <a:lstStyle/>
          <a:p>
            <a:pPr algn="ctr"/>
            <a:r>
              <a:rPr lang="en-US" sz="3400" dirty="0">
                <a:solidFill>
                  <a:srgbClr val="FFFFFF"/>
                </a:solidFill>
              </a:rPr>
              <a:t>Issues: Local Flooding</a:t>
            </a:r>
          </a:p>
        </p:txBody>
      </p:sp>
      <p:pic>
        <p:nvPicPr>
          <p:cNvPr id="2050" name="Picture 2">
            <a:extLst>
              <a:ext uri="{FF2B5EF4-FFF2-40B4-BE49-F238E27FC236}">
                <a16:creationId xmlns:a16="http://schemas.microsoft.com/office/drawing/2014/main" id="{D16CDE7D-5602-7BAA-CB7D-09F1C5521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12"/>
          <a:stretch/>
        </p:blipFill>
        <p:spPr bwMode="auto">
          <a:xfrm>
            <a:off x="0" y="885825"/>
            <a:ext cx="9144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AB45A38-8D09-FD85-5885-929E8E103694}"/>
              </a:ext>
            </a:extLst>
          </p:cNvPr>
          <p:cNvSpPr txBox="1"/>
          <p:nvPr/>
        </p:nvSpPr>
        <p:spPr>
          <a:xfrm>
            <a:off x="7503461" y="6072698"/>
            <a:ext cx="1721224" cy="369332"/>
          </a:xfrm>
          <a:prstGeom prst="rect">
            <a:avLst/>
          </a:prstGeom>
          <a:noFill/>
        </p:spPr>
        <p:txBody>
          <a:bodyPr wrap="square">
            <a:spAutoFit/>
          </a:bodyPr>
          <a:lstStyle/>
          <a:p>
            <a:r>
              <a:rPr lang="en-US" b="0" i="0" dirty="0">
                <a:solidFill>
                  <a:srgbClr val="7F7F7F"/>
                </a:solidFill>
                <a:effectLst/>
                <a:latin typeface="Proxima Nova"/>
              </a:rPr>
              <a:t>(Credit: CBS3)</a:t>
            </a:r>
            <a:endParaRPr lang="en-US" dirty="0"/>
          </a:p>
        </p:txBody>
      </p:sp>
    </p:spTree>
    <p:extLst>
      <p:ext uri="{BB962C8B-B14F-4D97-AF65-F5344CB8AC3E}">
        <p14:creationId xmlns:p14="http://schemas.microsoft.com/office/powerpoint/2010/main" val="165051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9D7BC7-FBC6-D400-D19A-3BF8F48CEBB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B83B504-4A65-BCD8-A7C6-84730FBEC4F2}"/>
              </a:ext>
            </a:extLst>
          </p:cNvPr>
          <p:cNvSpPr txBox="1"/>
          <p:nvPr/>
        </p:nvSpPr>
        <p:spPr>
          <a:xfrm>
            <a:off x="1399123" y="80449"/>
            <a:ext cx="6345753" cy="615553"/>
          </a:xfrm>
          <a:prstGeom prst="rect">
            <a:avLst/>
          </a:prstGeom>
          <a:noFill/>
        </p:spPr>
        <p:txBody>
          <a:bodyPr wrap="square" lIns="91440" tIns="45720" rIns="91440" bIns="45720" rtlCol="0" anchor="t">
            <a:spAutoFit/>
          </a:bodyPr>
          <a:lstStyle/>
          <a:p>
            <a:pPr algn="ctr"/>
            <a:r>
              <a:rPr lang="en-US" sz="3400" dirty="0">
                <a:solidFill>
                  <a:srgbClr val="FFFFFF"/>
                </a:solidFill>
              </a:rPr>
              <a:t>Causes: Climate Change</a:t>
            </a:r>
          </a:p>
        </p:txBody>
      </p:sp>
      <p:pic>
        <p:nvPicPr>
          <p:cNvPr id="3074" name="Picture 2">
            <a:extLst>
              <a:ext uri="{FF2B5EF4-FFF2-40B4-BE49-F238E27FC236}">
                <a16:creationId xmlns:a16="http://schemas.microsoft.com/office/drawing/2014/main" id="{2B5D5958-F86B-37A0-33E3-72300A04CB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03" r="11857"/>
          <a:stretch/>
        </p:blipFill>
        <p:spPr bwMode="auto">
          <a:xfrm>
            <a:off x="109584" y="1005840"/>
            <a:ext cx="463083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27DEFAE-C676-1E67-4494-0FC31912349E}"/>
              </a:ext>
            </a:extLst>
          </p:cNvPr>
          <p:cNvPicPr>
            <a:picLocks noChangeAspect="1"/>
          </p:cNvPicPr>
          <p:nvPr/>
        </p:nvPicPr>
        <p:blipFill rotWithShape="1">
          <a:blip r:embed="rId4"/>
          <a:srcRect l="3491" t="2483" r="1705" b="2222"/>
          <a:stretch/>
        </p:blipFill>
        <p:spPr>
          <a:xfrm>
            <a:off x="4849998" y="1005840"/>
            <a:ext cx="4184417" cy="5486400"/>
          </a:xfrm>
          <a:prstGeom prst="rect">
            <a:avLst/>
          </a:prstGeom>
        </p:spPr>
      </p:pic>
    </p:spTree>
    <p:extLst>
      <p:ext uri="{BB962C8B-B14F-4D97-AF65-F5344CB8AC3E}">
        <p14:creationId xmlns:p14="http://schemas.microsoft.com/office/powerpoint/2010/main" val="1588862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9D7BC7-FBC6-D400-D19A-3BF8F48CEBB8}"/>
              </a:ext>
            </a:extLst>
          </p:cNvPr>
          <p:cNvSpPr/>
          <p:nvPr/>
        </p:nvSpPr>
        <p:spPr>
          <a:xfrm>
            <a:off x="0" y="0"/>
            <a:ext cx="9144000" cy="838006"/>
          </a:xfrm>
          <a:prstGeom prst="rect">
            <a:avLst/>
          </a:prstGeom>
          <a:solidFill>
            <a:srgbClr val="385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B83B504-4A65-BCD8-A7C6-84730FBEC4F2}"/>
              </a:ext>
            </a:extLst>
          </p:cNvPr>
          <p:cNvSpPr txBox="1"/>
          <p:nvPr/>
        </p:nvSpPr>
        <p:spPr>
          <a:xfrm>
            <a:off x="1" y="80449"/>
            <a:ext cx="9144000" cy="615553"/>
          </a:xfrm>
          <a:prstGeom prst="rect">
            <a:avLst/>
          </a:prstGeom>
          <a:noFill/>
        </p:spPr>
        <p:txBody>
          <a:bodyPr wrap="square" lIns="91440" tIns="45720" rIns="91440" bIns="45720" rtlCol="0" anchor="t">
            <a:spAutoFit/>
          </a:bodyPr>
          <a:lstStyle/>
          <a:p>
            <a:pPr algn="ctr"/>
            <a:r>
              <a:rPr lang="en-US" sz="3400" dirty="0">
                <a:solidFill>
                  <a:srgbClr val="FFFFFF"/>
                </a:solidFill>
              </a:rPr>
              <a:t>Causes: Outdated Stormwater Management</a:t>
            </a:r>
          </a:p>
        </p:txBody>
      </p:sp>
      <p:pic>
        <p:nvPicPr>
          <p:cNvPr id="2" name="Picture 1" descr="A picture containing tree, outdoor, grass, field&#10;&#10;Description automatically generated">
            <a:extLst>
              <a:ext uri="{FF2B5EF4-FFF2-40B4-BE49-F238E27FC236}">
                <a16:creationId xmlns:a16="http://schemas.microsoft.com/office/drawing/2014/main" id="{6CF0F8EB-CA23-3C2D-AB67-41E497EF7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1260720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AFDEFC596B6C4EB9BE96809D4C087F" ma:contentTypeVersion="16" ma:contentTypeDescription="Create a new document." ma:contentTypeScope="" ma:versionID="07d0889892d3da86566b589cd457816c">
  <xsd:schema xmlns:xsd="http://www.w3.org/2001/XMLSchema" xmlns:xs="http://www.w3.org/2001/XMLSchema" xmlns:p="http://schemas.microsoft.com/office/2006/metadata/properties" xmlns:ns2="19d3b0e5-2b00-405c-9cae-9c4cc156c96a" xmlns:ns3="88761e10-7a01-47db-8fc0-e326e380c7b5" targetNamespace="http://schemas.microsoft.com/office/2006/metadata/properties" ma:root="true" ma:fieldsID="b5cf8b7c1aced4d52fe61667b09932ce" ns2:_="" ns3:_="">
    <xsd:import namespace="19d3b0e5-2b00-405c-9cae-9c4cc156c96a"/>
    <xsd:import namespace="88761e10-7a01-47db-8fc0-e326e380c7b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d3b0e5-2b00-405c-9cae-9c4cc156c9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54f93c-fa20-467c-90d7-2d7b4448ec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8761e10-7a01-47db-8fc0-e326e380c7b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a075b0a-468b-4b63-9264-fb45d12c69f4}" ma:internalName="TaxCatchAll" ma:showField="CatchAllData" ma:web="88761e10-7a01-47db-8fc0-e326e380c7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9d3b0e5-2b00-405c-9cae-9c4cc156c96a">
      <Terms xmlns="http://schemas.microsoft.com/office/infopath/2007/PartnerControls"/>
    </lcf76f155ced4ddcb4097134ff3c332f>
    <TaxCatchAll xmlns="88761e10-7a01-47db-8fc0-e326e380c7b5" xsi:nil="true"/>
  </documentManagement>
</p:properties>
</file>

<file path=customXml/itemProps1.xml><?xml version="1.0" encoding="utf-8"?>
<ds:datastoreItem xmlns:ds="http://schemas.openxmlformats.org/officeDocument/2006/customXml" ds:itemID="{19F72585-596A-4A47-9648-EA5AA7435AF5}">
  <ds:schemaRefs>
    <ds:schemaRef ds:uri="19d3b0e5-2b00-405c-9cae-9c4cc156c96a"/>
    <ds:schemaRef ds:uri="88761e10-7a01-47db-8fc0-e326e380c7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BD42DDC-6050-4BFF-8D88-9165AE479684}">
  <ds:schemaRefs>
    <ds:schemaRef ds:uri="http://schemas.microsoft.com/sharepoint/v3/contenttype/forms"/>
  </ds:schemaRefs>
</ds:datastoreItem>
</file>

<file path=customXml/itemProps3.xml><?xml version="1.0" encoding="utf-8"?>
<ds:datastoreItem xmlns:ds="http://schemas.openxmlformats.org/officeDocument/2006/customXml" ds:itemID="{B09720F1-4CC1-4E47-91D9-15B75F44E1F6}">
  <ds:schemaRefs>
    <ds:schemaRef ds:uri="19d3b0e5-2b00-405c-9cae-9c4cc156c96a"/>
    <ds:schemaRef ds:uri="88761e10-7a01-47db-8fc0-e326e380c7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1529</TotalTime>
  <Words>3008</Words>
  <Application>Microsoft Office PowerPoint</Application>
  <PresentationFormat>On-screen Show (4:3)</PresentationFormat>
  <Paragraphs>474</Paragraphs>
  <Slides>40</Slides>
  <Notes>40</Notes>
  <HiddenSlides>0</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Tralies, Rick</dc:creator>
  <cp:lastModifiedBy>Tralies, Rick</cp:lastModifiedBy>
  <cp:revision>3</cp:revision>
  <dcterms:created xsi:type="dcterms:W3CDTF">2023-02-06T19:22:32Z</dcterms:created>
  <dcterms:modified xsi:type="dcterms:W3CDTF">2023-03-15T19:26:31Z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0x01010055AFDEFC596B6C4EB9BE96809D4C087F</vt:lpwstr>
  </property>
</Properties>
</file>