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64" r:id="rId3"/>
    <p:sldId id="258" r:id="rId4"/>
    <p:sldId id="319" r:id="rId5"/>
    <p:sldId id="273" r:id="rId6"/>
    <p:sldId id="276" r:id="rId7"/>
    <p:sldId id="281" r:id="rId8"/>
    <p:sldId id="320" r:id="rId9"/>
    <p:sldId id="321" r:id="rId10"/>
    <p:sldId id="301" r:id="rId11"/>
    <p:sldId id="322" r:id="rId12"/>
    <p:sldId id="326" r:id="rId13"/>
    <p:sldId id="284" r:id="rId14"/>
    <p:sldId id="291" r:id="rId15"/>
    <p:sldId id="294" r:id="rId16"/>
    <p:sldId id="300" r:id="rId17"/>
    <p:sldId id="290" r:id="rId18"/>
    <p:sldId id="295" r:id="rId19"/>
    <p:sldId id="324" r:id="rId20"/>
    <p:sldId id="302" r:id="rId21"/>
    <p:sldId id="311" r:id="rId22"/>
    <p:sldId id="323" r:id="rId23"/>
    <p:sldId id="328" r:id="rId24"/>
    <p:sldId id="327" r:id="rId25"/>
    <p:sldId id="318" r:id="rId26"/>
  </p:sldIdLst>
  <p:sldSz cx="9144000" cy="5143500" type="screen16x9"/>
  <p:notesSz cx="6858000" cy="9144000"/>
  <p:embeddedFontLst>
    <p:embeddedFont>
      <p:font typeface="Average" pitchFamily="2" charset="77"/>
      <p:regular r:id="rId28"/>
    </p:embeddedFont>
    <p:embeddedFont>
      <p:font typeface="Gill Sans" panose="020B0502020104020203" pitchFamily="34" charset="-79"/>
      <p:regular r:id="rId29"/>
      <p:bold r:id="rId30"/>
    </p:embeddedFont>
    <p:embeddedFont>
      <p:font typeface="Oswald" pitchFamily="2" charset="77"/>
      <p:regular r:id="rId31"/>
      <p:bold r:id="rId32"/>
    </p:embeddedFont>
    <p:embeddedFont>
      <p:font typeface="Perpetua" panose="02020502060401020303" pitchFamily="18"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91"/>
    <p:restoredTop sz="94696"/>
  </p:normalViewPr>
  <p:slideViewPr>
    <p:cSldViewPr snapToGrid="0">
      <p:cViewPr varScale="1">
        <p:scale>
          <a:sx n="108" d="100"/>
          <a:sy n="108" d="100"/>
        </p:scale>
        <p:origin x="192" y="696"/>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27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79f56a14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79f56a14c6_0_0:notes"/>
          <p:cNvSpPr txBox="1">
            <a:spLocks noGrp="1"/>
          </p:cNvSpPr>
          <p:nvPr>
            <p:ph type="body" idx="1"/>
          </p:nvPr>
        </p:nvSpPr>
        <p:spPr>
          <a:xfrm>
            <a:off x="685800" y="435839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3302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4983C-5BFA-8448-A50A-48233D0481FD}" type="slidenum">
              <a:rPr lang="en-US" smtClean="0"/>
              <a:t>12</a:t>
            </a:fld>
            <a:endParaRPr lang="en-US"/>
          </a:p>
        </p:txBody>
      </p:sp>
    </p:spTree>
    <p:extLst>
      <p:ext uri="{BB962C8B-B14F-4D97-AF65-F5344CB8AC3E}">
        <p14:creationId xmlns:p14="http://schemas.microsoft.com/office/powerpoint/2010/main" val="1842642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4983C-5BFA-8448-A50A-48233D0481FD}" type="slidenum">
              <a:rPr lang="en-US" smtClean="0"/>
              <a:t>13</a:t>
            </a:fld>
            <a:endParaRPr lang="en-US"/>
          </a:p>
        </p:txBody>
      </p:sp>
    </p:spTree>
    <p:extLst>
      <p:ext uri="{BB962C8B-B14F-4D97-AF65-F5344CB8AC3E}">
        <p14:creationId xmlns:p14="http://schemas.microsoft.com/office/powerpoint/2010/main" val="1453198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79f56a14c6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79f56a14c6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b="0" i="0" u="none" strike="noStrike" dirty="0" err="1">
                <a:solidFill>
                  <a:srgbClr val="333333"/>
                </a:solidFill>
                <a:effectLst/>
                <a:latin typeface="Droid Sans"/>
              </a:rPr>
              <a:t>pennsylvania</a:t>
            </a:r>
            <a:r>
              <a:rPr lang="en-US" sz="2000" b="0" i="0" u="none" strike="noStrike" dirty="0">
                <a:solidFill>
                  <a:srgbClr val="333333"/>
                </a:solidFill>
                <a:effectLst/>
                <a:latin typeface="Droid Sans"/>
              </a:rPr>
              <a:t> School of Horticulture for Women </a:t>
            </a:r>
            <a:endParaRPr sz="1150" dirty="0">
              <a:solidFill>
                <a:srgbClr val="050505"/>
              </a:solidFill>
              <a:highlight>
                <a:srgbClr val="FFFFFF"/>
              </a:highlight>
            </a:endParaRPr>
          </a:p>
          <a:p>
            <a:pPr marL="0" lvl="0" indent="0" algn="l" rtl="0">
              <a:spcBef>
                <a:spcPts val="0"/>
              </a:spcBef>
              <a:spcAft>
                <a:spcPts val="0"/>
              </a:spcAft>
              <a:buNone/>
            </a:pPr>
            <a:r>
              <a:rPr lang="en" sz="1150" dirty="0">
                <a:solidFill>
                  <a:srgbClr val="050505"/>
                </a:solidFill>
                <a:highlight>
                  <a:srgbClr val="FFFFFF"/>
                </a:highlight>
              </a:rPr>
              <a:t>In 1920, Eleanor Bodine placed this add in bulletin of the NWFGW</a:t>
            </a:r>
            <a:endParaRPr sz="1150" dirty="0">
              <a:solidFill>
                <a:srgbClr val="050505"/>
              </a:solidFill>
              <a:highlight>
                <a:srgbClr val="FFFFFF"/>
              </a:highlight>
            </a:endParaRPr>
          </a:p>
          <a:p>
            <a:pPr marL="0" lvl="0" indent="0" algn="l" rtl="0">
              <a:spcBef>
                <a:spcPts val="0"/>
              </a:spcBef>
              <a:spcAft>
                <a:spcPts val="0"/>
              </a:spcAft>
              <a:buNone/>
            </a:pPr>
            <a:endParaRPr sz="1150" dirty="0">
              <a:solidFill>
                <a:srgbClr val="050505"/>
              </a:solidFill>
              <a:highlight>
                <a:srgbClr val="FFFFFF"/>
              </a:highlight>
            </a:endParaRPr>
          </a:p>
          <a:p>
            <a:pPr marL="0" lvl="0" indent="0" algn="l" rtl="0">
              <a:spcBef>
                <a:spcPts val="0"/>
              </a:spcBef>
              <a:spcAft>
                <a:spcPts val="0"/>
              </a:spcAft>
              <a:buNone/>
            </a:pPr>
            <a:r>
              <a:rPr lang="en" sz="1150" dirty="0">
                <a:solidFill>
                  <a:srgbClr val="050505"/>
                </a:solidFill>
                <a:highlight>
                  <a:srgbClr val="FFFFFF"/>
                </a:highlight>
              </a:rPr>
              <a:t>This means - the same year that women finally gained the right to vote in the U.S, Eleanor Bodine was recruiting college-educated women for Stoneleigh’s gardening horticultural training program through the Women’s Educational and Industrial Union headquartered in Boston.</a:t>
            </a:r>
            <a:endParaRPr sz="1150" dirty="0">
              <a:solidFill>
                <a:srgbClr val="050505"/>
              </a:solidFill>
              <a:highlight>
                <a:srgbClr val="FFFFFF"/>
              </a:highlight>
            </a:endParaRPr>
          </a:p>
          <a:p>
            <a:pPr marL="0" lvl="0" indent="0" algn="l" rtl="0">
              <a:spcBef>
                <a:spcPts val="0"/>
              </a:spcBef>
              <a:spcAft>
                <a:spcPts val="0"/>
              </a:spcAft>
              <a:buNone/>
            </a:pPr>
            <a:endParaRPr sz="1150" dirty="0">
              <a:solidFill>
                <a:srgbClr val="050505"/>
              </a:solidFill>
              <a:highlight>
                <a:srgbClr val="FFFFFF"/>
              </a:highlight>
            </a:endParaRPr>
          </a:p>
          <a:p>
            <a:pPr marL="0" lvl="0" indent="0" algn="l" rtl="0">
              <a:spcBef>
                <a:spcPts val="0"/>
              </a:spcBef>
              <a:spcAft>
                <a:spcPts val="0"/>
              </a:spcAft>
              <a:buNone/>
            </a:pPr>
            <a:endParaRPr sz="1150" dirty="0">
              <a:solidFill>
                <a:srgbClr val="050505"/>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79f56a14c6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79f56a14c6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And there is the evidence that links it all - a 1926 article in House and Garden magazine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079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79f56a14c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79f56a14c6_0_141:notes"/>
          <p:cNvSpPr txBox="1">
            <a:spLocks noGrp="1"/>
          </p:cNvSpPr>
          <p:nvPr>
            <p:ph type="body" idx="1"/>
          </p:nvPr>
        </p:nvSpPr>
        <p:spPr>
          <a:xfrm>
            <a:off x="685800" y="43738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050505"/>
                </a:solidFill>
                <a:highlight>
                  <a:srgbClr val="FFFFFF"/>
                </a:highlight>
              </a:rPr>
              <a:t>Through newspapers, we learn that in 1917 his father Samuel T. Bodine was a leader of the “Main Line Community War Garden Committee.” The Committee organized donations of unused land one mile north and south of the Pennsylvania Rail Road all the way from Merion to Villanova along with seed, equipment, horses, and labor to produce potatoes, beans, cabbages, carrots, turnips, and onions that sustained the community through wartime shortages. </a:t>
            </a:r>
            <a:endParaRPr sz="1150">
              <a:solidFill>
                <a:srgbClr val="050505"/>
              </a:solidFill>
              <a:highlight>
                <a:srgbClr val="FFFFFF"/>
              </a:highlight>
            </a:endParaRPr>
          </a:p>
          <a:p>
            <a:pPr marL="0" lvl="0" indent="0" algn="l" rtl="0">
              <a:spcBef>
                <a:spcPts val="0"/>
              </a:spcBef>
              <a:spcAft>
                <a:spcPts val="0"/>
              </a:spcAft>
              <a:buNone/>
            </a:pPr>
            <a:endParaRPr sz="1150">
              <a:solidFill>
                <a:srgbClr val="050505"/>
              </a:solidFill>
              <a:highlight>
                <a:srgbClr val="FFFFFF"/>
              </a:highlight>
            </a:endParaRPr>
          </a:p>
          <a:p>
            <a:pPr marL="0" lvl="0" indent="0" algn="l" rtl="0">
              <a:spcBef>
                <a:spcPts val="0"/>
              </a:spcBef>
              <a:spcAft>
                <a:spcPts val="0"/>
              </a:spcAft>
              <a:buNone/>
            </a:pPr>
            <a:r>
              <a:rPr lang="en" sz="1150">
                <a:solidFill>
                  <a:srgbClr val="050505"/>
                </a:solidFill>
                <a:highlight>
                  <a:srgbClr val="FFFFFF"/>
                </a:highlight>
              </a:rPr>
              <a:t>We learn that as their high school studies wrapped up for the year, young women in Philadelphia were "registering for farm work during the summer... planting, cultivating, pickling, and canning foods” </a:t>
            </a:r>
            <a:endParaRPr sz="1150">
              <a:solidFill>
                <a:srgbClr val="050505"/>
              </a:solidFill>
              <a:highlight>
                <a:srgbClr val="FFFFFF"/>
              </a:highlight>
            </a:endParaRPr>
          </a:p>
          <a:p>
            <a:pPr marL="0" lvl="0" indent="0" algn="l" rtl="0">
              <a:spcBef>
                <a:spcPts val="0"/>
              </a:spcBef>
              <a:spcAft>
                <a:spcPts val="0"/>
              </a:spcAft>
              <a:buNone/>
            </a:pPr>
            <a:endParaRPr sz="1150">
              <a:solidFill>
                <a:srgbClr val="050505"/>
              </a:solidFill>
              <a:highlight>
                <a:srgbClr val="FFFFFF"/>
              </a:highlight>
            </a:endParaRPr>
          </a:p>
          <a:p>
            <a:pPr marL="0" lvl="0" indent="0" algn="l" rtl="0">
              <a:spcBef>
                <a:spcPts val="0"/>
              </a:spcBef>
              <a:spcAft>
                <a:spcPts val="0"/>
              </a:spcAft>
              <a:buNone/>
            </a:pPr>
            <a:r>
              <a:rPr lang="en" sz="1150">
                <a:solidFill>
                  <a:srgbClr val="050505"/>
                </a:solidFill>
                <a:highlight>
                  <a:srgbClr val="FFFFFF"/>
                </a:highlight>
              </a:rPr>
              <a:t>By May 1917, over 400 acres had been planted along the Main Line as the Committee worked in conjunction with the National Emergency Food Garden Commission in Washington D.C.</a:t>
            </a:r>
            <a:endParaRPr sz="1150">
              <a:solidFill>
                <a:srgbClr val="050505"/>
              </a:solidFill>
              <a:highlight>
                <a:srgbClr val="FFFFFF"/>
              </a:highlight>
            </a:endParaRPr>
          </a:p>
          <a:p>
            <a:pPr marL="0" lvl="0" indent="0" algn="l" rtl="0">
              <a:spcBef>
                <a:spcPts val="0"/>
              </a:spcBef>
              <a:spcAft>
                <a:spcPts val="0"/>
              </a:spcAft>
              <a:buNone/>
            </a:pPr>
            <a:endParaRPr sz="1150">
              <a:solidFill>
                <a:srgbClr val="050505"/>
              </a:solidFill>
              <a:highlight>
                <a:srgbClr val="FFFFFF"/>
              </a:highlight>
            </a:endParaRPr>
          </a:p>
          <a:p>
            <a:pPr marL="0" lvl="0" indent="0" algn="l" rtl="0">
              <a:spcBef>
                <a:spcPts val="0"/>
              </a:spcBef>
              <a:spcAft>
                <a:spcPts val="0"/>
              </a:spcAft>
              <a:buNone/>
            </a:pPr>
            <a:r>
              <a:rPr lang="en" sz="1150">
                <a:solidFill>
                  <a:srgbClr val="050505"/>
                </a:solidFill>
                <a:highlight>
                  <a:srgbClr val="FFFFFF"/>
                </a:highlight>
              </a:rPr>
              <a:t>And guess what was happening at Stoneleigh? The Bodines were creating something amazing.</a:t>
            </a:r>
            <a:endParaRPr sz="1150">
              <a:solidFill>
                <a:srgbClr val="050505"/>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79f56a14c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79f56a14c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1a6f749fcf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1a6f749fcf6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Tea house  built between 1900-1906.</a:t>
            </a:r>
            <a:endParaRPr dirty="0"/>
          </a:p>
          <a:p>
            <a:pPr marL="0" lvl="0" indent="0" algn="l" rtl="0">
              <a:spcBef>
                <a:spcPts val="0"/>
              </a:spcBef>
              <a:spcAft>
                <a:spcPts val="0"/>
              </a:spcAft>
              <a:buNone/>
            </a:pPr>
            <a:r>
              <a:rPr lang="en" dirty="0" err="1"/>
              <a:t>Clairemonet</a:t>
            </a:r>
            <a:r>
              <a:rPr lang="en" dirty="0"/>
              <a:t> estate - OB built two summer houses. So I have photos sketches - including photos of the horses who graded landscape and moved stone.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Olmsted Brothers at Clairemont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98e93aa79b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98e93aa79b_0_371:notes"/>
          <p:cNvSpPr txBox="1">
            <a:spLocks noGrp="1"/>
          </p:cNvSpPr>
          <p:nvPr>
            <p:ph type="body" idx="1"/>
          </p:nvPr>
        </p:nvSpPr>
        <p:spPr>
          <a:xfrm>
            <a:off x="685800" y="43738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does all this history mean for LMSD”s plan?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err="1"/>
              <a:t>orgotten</a:t>
            </a:r>
            <a:r>
              <a:rPr lang="en" dirty="0"/>
              <a:t> history of this part of Stoneleigh - this intact biodiverse landscape is a tremendous opportunity for research, learning, </a:t>
            </a:r>
            <a:r>
              <a:rPr lang="en" dirty="0" err="1"/>
              <a:t>adn</a:t>
            </a:r>
            <a:r>
              <a:rPr lang="en" dirty="0"/>
              <a:t> education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98e93aa79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98e93aa79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dirty="0">
              <a:solidFill>
                <a:schemeClr val="dk1"/>
              </a:solidFill>
              <a:latin typeface="Average"/>
              <a:ea typeface="Average"/>
              <a:cs typeface="Average"/>
              <a:sym typeface="Average"/>
            </a:endParaRPr>
          </a:p>
        </p:txBody>
      </p:sp>
    </p:spTree>
    <p:extLst>
      <p:ext uri="{BB962C8B-B14F-4D97-AF65-F5344CB8AC3E}">
        <p14:creationId xmlns:p14="http://schemas.microsoft.com/office/powerpoint/2010/main" val="328892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277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a6f749fcf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a6f749fcf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79f56a14c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79f56a14c6_0_5:notes"/>
          <p:cNvSpPr txBox="1">
            <a:spLocks noGrp="1"/>
          </p:cNvSpPr>
          <p:nvPr>
            <p:ph type="body" idx="1"/>
          </p:nvPr>
        </p:nvSpPr>
        <p:spPr>
          <a:xfrm>
            <a:off x="685800" y="437338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a map taken from a front page article published in Philadelphia Inquirer.  “Storied main line estate becomes a battleground”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is Stoneleigh’s 42 acres. And adjacent to Stoneleigh is what’s labeled here as Oakwell, with a shape that equals 13.4 acres.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884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79f56a14c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79f56a14c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contrast between current landscape - middle school and </a:t>
            </a:r>
            <a:r>
              <a:rPr lang="en" dirty="0" err="1"/>
              <a:t>stoneleigh</a:t>
            </a:r>
            <a:r>
              <a:rPr lang="en" dirty="0"/>
              <a:t>, and the estate as is was in 1920 - adjacent to Morris Clothier’s much larger Clairemont estate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98e93aa79b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98e93aa79b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Map by </a:t>
            </a:r>
            <a:r>
              <a:rPr lang="en" dirty="0"/>
              <a:t>Olmsted Brothers - premiere landscape architects of early 20th century.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map shows every inch of </a:t>
            </a:r>
            <a:r>
              <a:rPr lang="en" dirty="0" err="1"/>
              <a:t>stoneleigh</a:t>
            </a:r>
            <a:r>
              <a:rPr lang="en" dirty="0"/>
              <a:t> 100 years ago</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79f56a14c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79f56a14c6_0_79:notes"/>
          <p:cNvSpPr txBox="1">
            <a:spLocks noGrp="1"/>
          </p:cNvSpPr>
          <p:nvPr>
            <p:ph type="body" idx="1"/>
          </p:nvPr>
        </p:nvSpPr>
        <p:spPr>
          <a:xfrm>
            <a:off x="685800" y="45720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a:p>
            <a:pPr marL="0" lvl="0" indent="0" algn="l" rtl="0">
              <a:spcBef>
                <a:spcPts val="0"/>
              </a:spcBef>
              <a:spcAft>
                <a:spcPts val="0"/>
              </a:spcAft>
              <a:buNone/>
            </a:pPr>
            <a:r>
              <a:rPr lang="en" sz="1400" dirty="0"/>
              <a:t>1921 survey of the part of the property</a:t>
            </a:r>
          </a:p>
          <a:p>
            <a:pPr marL="0" lvl="0" indent="0" algn="l" rtl="0">
              <a:spcBef>
                <a:spcPts val="0"/>
              </a:spcBef>
              <a:spcAft>
                <a:spcPts val="0"/>
              </a:spcAft>
              <a:buNone/>
            </a:pPr>
            <a:endParaRPr sz="1400" dirty="0"/>
          </a:p>
          <a:p>
            <a:pPr marL="0" lvl="0" indent="0" algn="l" rtl="0">
              <a:spcBef>
                <a:spcPts val="0"/>
              </a:spcBef>
              <a:spcAft>
                <a:spcPts val="0"/>
              </a:spcAft>
              <a:buNone/>
            </a:pPr>
            <a:r>
              <a:rPr lang="en" sz="1400" dirty="0"/>
              <a:t>Greenhouse complex, Superintendents Cottage here, </a:t>
            </a:r>
          </a:p>
          <a:p>
            <a:pPr marL="0" lvl="0" indent="0" algn="l" rtl="0">
              <a:spcBef>
                <a:spcPts val="0"/>
              </a:spcBef>
              <a:spcAft>
                <a:spcPts val="0"/>
              </a:spcAft>
              <a:buNone/>
            </a:pPr>
            <a:r>
              <a:rPr lang="en" sz="1400" dirty="0"/>
              <a:t> inn dormitory here, tea house here</a:t>
            </a:r>
          </a:p>
          <a:p>
            <a:pPr marL="0" lvl="0" indent="0" algn="l" rtl="0">
              <a:spcBef>
                <a:spcPts val="0"/>
              </a:spcBef>
              <a:spcAft>
                <a:spcPts val="0"/>
              </a:spcAft>
              <a:buNone/>
            </a:pPr>
            <a:endParaRPr lang="en" sz="1400" dirty="0"/>
          </a:p>
          <a:p>
            <a:pPr marL="0" lvl="0" indent="0" algn="l" rtl="0">
              <a:spcBef>
                <a:spcPts val="0"/>
              </a:spcBef>
              <a:spcAft>
                <a:spcPts val="0"/>
              </a:spcAft>
              <a:buNone/>
            </a:pPr>
            <a:r>
              <a:rPr lang="en-US" sz="1400" dirty="0"/>
              <a:t>S</a:t>
            </a:r>
            <a:r>
              <a:rPr lang="en" sz="1400" dirty="0" err="1"/>
              <a:t>pecies</a:t>
            </a:r>
            <a:r>
              <a:rPr lang="en" sz="1400" dirty="0"/>
              <a:t> name, diameter at breast height. Can determine century of grown and carbon storage</a:t>
            </a:r>
            <a:endParaRPr sz="1400" dirty="0"/>
          </a:p>
          <a:p>
            <a:pPr marL="0" lvl="0" indent="0" algn="l" rtl="0">
              <a:spcBef>
                <a:spcPts val="0"/>
              </a:spcBef>
              <a:spcAft>
                <a:spcPts val="0"/>
              </a:spcAft>
              <a:buNone/>
            </a:pPr>
            <a:endParaRPr sz="14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0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867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14545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Save and Preserve Oakwell: </a:t>
            </a:r>
            <a:endParaRPr dirty="0"/>
          </a:p>
          <a:p>
            <a:pPr marL="0" lvl="0" indent="0" algn="ctr" rtl="0">
              <a:spcBef>
                <a:spcPts val="0"/>
              </a:spcBef>
              <a:spcAft>
                <a:spcPts val="0"/>
              </a:spcAft>
              <a:buNone/>
            </a:pPr>
            <a:r>
              <a:rPr lang="en" sz="3500" dirty="0"/>
              <a:t>A Once-Secret Garden Under Threat.</a:t>
            </a:r>
            <a:endParaRPr sz="3500" dirty="0"/>
          </a:p>
        </p:txBody>
      </p:sp>
      <p:sp>
        <p:nvSpPr>
          <p:cNvPr id="60" name="Google Shape;60;p13"/>
          <p:cNvSpPr txBox="1"/>
          <p:nvPr/>
        </p:nvSpPr>
        <p:spPr>
          <a:xfrm>
            <a:off x="4944140" y="2571750"/>
            <a:ext cx="3939884" cy="1336137"/>
          </a:xfrm>
          <a:prstGeom prst="rect">
            <a:avLst/>
          </a:prstGeom>
          <a:noFill/>
          <a:ln>
            <a:noFill/>
          </a:ln>
        </p:spPr>
        <p:txBody>
          <a:bodyPr spcFirstLastPara="1" wrap="square" lIns="91425" tIns="91425" rIns="91425" bIns="91425" anchor="t" anchorCtr="0">
            <a:noAutofit/>
          </a:bodyPr>
          <a:lstStyle/>
          <a:p>
            <a:pPr lvl="0" algn="ctr"/>
            <a:r>
              <a:rPr lang="en" sz="2000" dirty="0">
                <a:solidFill>
                  <a:srgbClr val="FFFFFF"/>
                </a:solidFill>
                <a:latin typeface="Average"/>
                <a:ea typeface="Average"/>
                <a:cs typeface="Average"/>
                <a:sym typeface="Average"/>
              </a:rPr>
              <a:t>DCVA Annual Meeting</a:t>
            </a:r>
            <a:endParaRPr sz="2000" dirty="0">
              <a:solidFill>
                <a:schemeClr val="tx1"/>
              </a:solidFill>
              <a:latin typeface="+mn-lt"/>
              <a:ea typeface="Average"/>
              <a:cs typeface="Average"/>
              <a:sym typeface="Average"/>
            </a:endParaRPr>
          </a:p>
          <a:p>
            <a:pPr marL="0" lvl="0" indent="0" algn="ctr" rtl="0">
              <a:spcBef>
                <a:spcPts val="0"/>
              </a:spcBef>
              <a:spcAft>
                <a:spcPts val="0"/>
              </a:spcAft>
              <a:buNone/>
            </a:pPr>
            <a:r>
              <a:rPr lang="en" sz="2000" dirty="0">
                <a:solidFill>
                  <a:srgbClr val="FFFFFF"/>
                </a:solidFill>
                <a:latin typeface="Average"/>
                <a:ea typeface="Average"/>
                <a:cs typeface="Average"/>
                <a:sym typeface="Average"/>
              </a:rPr>
              <a:t>Jamie Singer</a:t>
            </a:r>
          </a:p>
          <a:p>
            <a:pPr marL="0" lvl="0" indent="0" algn="ctr" rtl="0">
              <a:spcBef>
                <a:spcPts val="0"/>
              </a:spcBef>
              <a:spcAft>
                <a:spcPts val="0"/>
              </a:spcAft>
              <a:buNone/>
            </a:pPr>
            <a:r>
              <a:rPr lang="en" sz="2000" dirty="0">
                <a:solidFill>
                  <a:srgbClr val="FFFFFF"/>
                </a:solidFill>
                <a:latin typeface="Average"/>
                <a:ea typeface="Average"/>
                <a:cs typeface="Average"/>
                <a:sym typeface="Average"/>
              </a:rPr>
              <a:t>Oakwell Volunteer</a:t>
            </a:r>
            <a:endParaRPr lang="en" sz="2000" dirty="0">
              <a:solidFill>
                <a:srgbClr val="CACACA"/>
              </a:solidFill>
              <a:latin typeface="+mn-lt"/>
              <a:ea typeface="Average"/>
              <a:cs typeface="Average"/>
              <a:sym typeface="Average"/>
            </a:endParaRPr>
          </a:p>
          <a:p>
            <a:pPr marL="0" lvl="0" indent="0" algn="ctr" rtl="0">
              <a:spcBef>
                <a:spcPts val="0"/>
              </a:spcBef>
              <a:spcAft>
                <a:spcPts val="0"/>
              </a:spcAft>
              <a:buNone/>
            </a:pPr>
            <a:r>
              <a:rPr lang="en" sz="2000" dirty="0">
                <a:solidFill>
                  <a:srgbClr val="FFFFFF"/>
                </a:solidFill>
                <a:latin typeface="Average"/>
                <a:ea typeface="Average"/>
                <a:cs typeface="Average"/>
                <a:sym typeface="Average"/>
              </a:rPr>
              <a:t>Lower Merion</a:t>
            </a:r>
            <a:endParaRPr sz="2000" dirty="0">
              <a:solidFill>
                <a:srgbClr val="CACACA"/>
              </a:solidFill>
              <a:latin typeface="+mn-lt"/>
              <a:ea typeface="Average"/>
              <a:cs typeface="Average"/>
              <a:sym typeface="Average"/>
            </a:endParaRPr>
          </a:p>
        </p:txBody>
      </p:sp>
      <p:pic>
        <p:nvPicPr>
          <p:cNvPr id="61" name="Google Shape;61;p13"/>
          <p:cNvPicPr preferRelativeResize="0"/>
          <p:nvPr/>
        </p:nvPicPr>
        <p:blipFill>
          <a:blip r:embed="rId3">
            <a:alphaModFix/>
          </a:blip>
          <a:stretch>
            <a:fillRect/>
          </a:stretch>
        </p:blipFill>
        <p:spPr>
          <a:xfrm>
            <a:off x="1336375" y="1994275"/>
            <a:ext cx="3457008" cy="2963150"/>
          </a:xfrm>
          <a:prstGeom prst="rect">
            <a:avLst/>
          </a:prstGeom>
          <a:noFill/>
          <a:ln>
            <a:noFill/>
          </a:ln>
        </p:spPr>
      </p:pic>
      <p:sp>
        <p:nvSpPr>
          <p:cNvPr id="62" name="Google Shape;62;p13"/>
          <p:cNvSpPr txBox="1"/>
          <p:nvPr/>
        </p:nvSpPr>
        <p:spPr>
          <a:xfrm>
            <a:off x="0" y="4892325"/>
            <a:ext cx="350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rgbClr val="FFFFFF"/>
                </a:solidFill>
                <a:latin typeface="Average"/>
                <a:ea typeface="Average"/>
                <a:cs typeface="Average"/>
                <a:sym typeface="Average"/>
              </a:rPr>
              <a:t>Credit: Radnor Historical Society, Bromley Atlas 1926</a:t>
            </a:r>
            <a:endParaRPr sz="1000" dirty="0">
              <a:solidFill>
                <a:srgbClr val="FFFFFF"/>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tree, building&#10;&#10;Description automatically generated">
            <a:extLst>
              <a:ext uri="{FF2B5EF4-FFF2-40B4-BE49-F238E27FC236}">
                <a16:creationId xmlns:a16="http://schemas.microsoft.com/office/drawing/2014/main" id="{1C6AC12D-E83A-3848-9A51-5B51A26A5966}"/>
              </a:ext>
            </a:extLst>
          </p:cNvPr>
          <p:cNvPicPr>
            <a:picLocks noChangeAspect="1"/>
          </p:cNvPicPr>
          <p:nvPr/>
        </p:nvPicPr>
        <p:blipFill rotWithShape="1">
          <a:blip r:embed="rId2"/>
          <a:srcRect t="9884" b="2313"/>
          <a:stretch/>
        </p:blipFill>
        <p:spPr>
          <a:xfrm>
            <a:off x="1095448" y="7"/>
            <a:ext cx="6953105" cy="5143493"/>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Google Shape;324;p40">
            <a:extLst>
              <a:ext uri="{FF2B5EF4-FFF2-40B4-BE49-F238E27FC236}">
                <a16:creationId xmlns:a16="http://schemas.microsoft.com/office/drawing/2014/main" id="{DD8BAC62-7B03-F546-8245-5D48BBBF138D}"/>
              </a:ext>
            </a:extLst>
          </p:cNvPr>
          <p:cNvSpPr txBox="1"/>
          <p:nvPr/>
        </p:nvSpPr>
        <p:spPr>
          <a:xfrm>
            <a:off x="7692390" y="4290443"/>
            <a:ext cx="1059724"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tx1"/>
                </a:solidFill>
                <a:latin typeface="Average"/>
                <a:ea typeface="Average"/>
                <a:cs typeface="Average"/>
                <a:sym typeface="Average"/>
              </a:rPr>
              <a:t>Credit: House and Garden Vol 4</a:t>
            </a:r>
            <a:endParaRPr sz="1000" dirty="0">
              <a:solidFill>
                <a:schemeClr val="tx1"/>
              </a:solidFill>
              <a:latin typeface="Average"/>
              <a:ea typeface="Average"/>
              <a:cs typeface="Average"/>
              <a:sym typeface="Average"/>
            </a:endParaRPr>
          </a:p>
        </p:txBody>
      </p:sp>
    </p:spTree>
    <p:extLst>
      <p:ext uri="{BB962C8B-B14F-4D97-AF65-F5344CB8AC3E}">
        <p14:creationId xmlns:p14="http://schemas.microsoft.com/office/powerpoint/2010/main" val="2920142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2DF4-7592-B64C-853E-740F4F783864}"/>
              </a:ext>
            </a:extLst>
          </p:cNvPr>
          <p:cNvSpPr>
            <a:spLocks noGrp="1"/>
          </p:cNvSpPr>
          <p:nvPr>
            <p:ph type="title"/>
          </p:nvPr>
        </p:nvSpPr>
        <p:spPr/>
        <p:txBody>
          <a:bodyPr>
            <a:normAutofit fontScale="90000"/>
          </a:bodyPr>
          <a:lstStyle/>
          <a:p>
            <a:endParaRPr lang="en-US" dirty="0"/>
          </a:p>
        </p:txBody>
      </p:sp>
      <p:pic>
        <p:nvPicPr>
          <p:cNvPr id="4" name="Google Shape;357;p45">
            <a:extLst>
              <a:ext uri="{FF2B5EF4-FFF2-40B4-BE49-F238E27FC236}">
                <a16:creationId xmlns:a16="http://schemas.microsoft.com/office/drawing/2014/main" id="{38936057-33EF-7544-A0DE-1DAC26A9C26E}"/>
              </a:ext>
            </a:extLst>
          </p:cNvPr>
          <p:cNvPicPr preferRelativeResize="0"/>
          <p:nvPr/>
        </p:nvPicPr>
        <p:blipFill>
          <a:blip r:embed="rId3">
            <a:alphaModFix/>
          </a:blip>
          <a:stretch>
            <a:fillRect/>
          </a:stretch>
        </p:blipFill>
        <p:spPr>
          <a:xfrm>
            <a:off x="4920764" y="445025"/>
            <a:ext cx="4031850" cy="3669775"/>
          </a:xfrm>
          <a:prstGeom prst="rect">
            <a:avLst/>
          </a:prstGeom>
          <a:noFill/>
          <a:ln>
            <a:noFill/>
          </a:ln>
        </p:spPr>
      </p:pic>
      <p:pic>
        <p:nvPicPr>
          <p:cNvPr id="5" name="Google Shape;350;p44">
            <a:extLst>
              <a:ext uri="{FF2B5EF4-FFF2-40B4-BE49-F238E27FC236}">
                <a16:creationId xmlns:a16="http://schemas.microsoft.com/office/drawing/2014/main" id="{28DCF18D-2779-8D40-A69F-2DFB42E5990B}"/>
              </a:ext>
            </a:extLst>
          </p:cNvPr>
          <p:cNvPicPr preferRelativeResize="0"/>
          <p:nvPr/>
        </p:nvPicPr>
        <p:blipFill>
          <a:blip r:embed="rId4">
            <a:alphaModFix/>
          </a:blip>
          <a:stretch>
            <a:fillRect/>
          </a:stretch>
        </p:blipFill>
        <p:spPr>
          <a:xfrm>
            <a:off x="109565" y="152400"/>
            <a:ext cx="4685414" cy="4416475"/>
          </a:xfrm>
          <a:prstGeom prst="rect">
            <a:avLst/>
          </a:prstGeom>
          <a:noFill/>
          <a:ln>
            <a:noFill/>
          </a:ln>
        </p:spPr>
      </p:pic>
      <p:sp>
        <p:nvSpPr>
          <p:cNvPr id="8" name="Notched Right Arrow 7">
            <a:extLst>
              <a:ext uri="{FF2B5EF4-FFF2-40B4-BE49-F238E27FC236}">
                <a16:creationId xmlns:a16="http://schemas.microsoft.com/office/drawing/2014/main" id="{FBDA5C3D-8EAB-6F49-A4CF-3175F5397144}"/>
              </a:ext>
            </a:extLst>
          </p:cNvPr>
          <p:cNvSpPr/>
          <p:nvPr/>
        </p:nvSpPr>
        <p:spPr>
          <a:xfrm>
            <a:off x="2775098" y="875199"/>
            <a:ext cx="978408" cy="484632"/>
          </a:xfrm>
          <a:prstGeom prst="notch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7ACCB4-8AAC-E94E-8807-EADB5386E55C}"/>
              </a:ext>
            </a:extLst>
          </p:cNvPr>
          <p:cNvSpPr txBox="1"/>
          <p:nvPr/>
        </p:nvSpPr>
        <p:spPr>
          <a:xfrm>
            <a:off x="2052084" y="533094"/>
            <a:ext cx="2055776" cy="338554"/>
          </a:xfrm>
          <a:prstGeom prst="rect">
            <a:avLst/>
          </a:prstGeom>
          <a:noFill/>
        </p:spPr>
        <p:txBody>
          <a:bodyPr wrap="square" rtlCol="0">
            <a:spAutoFit/>
          </a:bodyPr>
          <a:lstStyle/>
          <a:p>
            <a:r>
              <a:rPr lang="en-US" sz="1600" b="1" dirty="0"/>
              <a:t>White Oak in 1903</a:t>
            </a:r>
          </a:p>
        </p:txBody>
      </p:sp>
      <p:sp>
        <p:nvSpPr>
          <p:cNvPr id="10" name="TextBox 9">
            <a:extLst>
              <a:ext uri="{FF2B5EF4-FFF2-40B4-BE49-F238E27FC236}">
                <a16:creationId xmlns:a16="http://schemas.microsoft.com/office/drawing/2014/main" id="{348B31B3-F330-4342-A9BB-34BF3BB34325}"/>
              </a:ext>
            </a:extLst>
          </p:cNvPr>
          <p:cNvSpPr txBox="1"/>
          <p:nvPr/>
        </p:nvSpPr>
        <p:spPr>
          <a:xfrm>
            <a:off x="7432157" y="2768148"/>
            <a:ext cx="1400143" cy="646331"/>
          </a:xfrm>
          <a:prstGeom prst="rect">
            <a:avLst/>
          </a:prstGeom>
          <a:noFill/>
        </p:spPr>
        <p:txBody>
          <a:bodyPr wrap="square" rtlCol="0">
            <a:spAutoFit/>
          </a:bodyPr>
          <a:lstStyle/>
          <a:p>
            <a:r>
              <a:rPr lang="en-US" sz="1800" b="1" dirty="0">
                <a:solidFill>
                  <a:schemeClr val="tx1"/>
                </a:solidFill>
              </a:rPr>
              <a:t>White Oak today</a:t>
            </a:r>
          </a:p>
        </p:txBody>
      </p:sp>
      <p:sp>
        <p:nvSpPr>
          <p:cNvPr id="12" name="TextBox 11">
            <a:extLst>
              <a:ext uri="{FF2B5EF4-FFF2-40B4-BE49-F238E27FC236}">
                <a16:creationId xmlns:a16="http://schemas.microsoft.com/office/drawing/2014/main" id="{9355C7DB-DF2B-2E4D-BAFF-3D7DB426FB77}"/>
              </a:ext>
            </a:extLst>
          </p:cNvPr>
          <p:cNvSpPr txBox="1"/>
          <p:nvPr/>
        </p:nvSpPr>
        <p:spPr>
          <a:xfrm>
            <a:off x="2301949" y="2419191"/>
            <a:ext cx="4603896" cy="307777"/>
          </a:xfrm>
          <a:prstGeom prst="rect">
            <a:avLst/>
          </a:prstGeom>
          <a:noFill/>
        </p:spPr>
        <p:txBody>
          <a:bodyPr wrap="square">
            <a:spAutoFit/>
          </a:bodyPr>
          <a:lstStyle/>
          <a:p>
            <a:r>
              <a:rPr lang="en-US" dirty="0"/>
              <a:t>M9Y3Y8X5</a:t>
            </a:r>
          </a:p>
        </p:txBody>
      </p:sp>
      <p:sp>
        <p:nvSpPr>
          <p:cNvPr id="11" name="Google Shape;324;p40">
            <a:extLst>
              <a:ext uri="{FF2B5EF4-FFF2-40B4-BE49-F238E27FC236}">
                <a16:creationId xmlns:a16="http://schemas.microsoft.com/office/drawing/2014/main" id="{49C37690-546C-DB4C-84D7-868408481D06}"/>
              </a:ext>
            </a:extLst>
          </p:cNvPr>
          <p:cNvSpPr txBox="1"/>
          <p:nvPr/>
        </p:nvSpPr>
        <p:spPr>
          <a:xfrm>
            <a:off x="5322900" y="4804800"/>
            <a:ext cx="350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rgbClr val="FFFFFF"/>
                </a:solidFill>
                <a:latin typeface="Average"/>
                <a:ea typeface="Average"/>
                <a:cs typeface="Average"/>
                <a:sym typeface="Average"/>
              </a:rPr>
              <a:t>Credit: House and Garden Vol 4</a:t>
            </a:r>
            <a:endParaRPr sz="1000" dirty="0">
              <a:solidFill>
                <a:srgbClr val="FFFFFF"/>
              </a:solidFill>
              <a:latin typeface="Average"/>
              <a:ea typeface="Average"/>
              <a:cs typeface="Average"/>
              <a:sym typeface="Average"/>
            </a:endParaRPr>
          </a:p>
        </p:txBody>
      </p:sp>
    </p:spTree>
    <p:extLst>
      <p:ext uri="{BB962C8B-B14F-4D97-AF65-F5344CB8AC3E}">
        <p14:creationId xmlns:p14="http://schemas.microsoft.com/office/powerpoint/2010/main" val="15405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5;p28">
            <a:extLst>
              <a:ext uri="{FF2B5EF4-FFF2-40B4-BE49-F238E27FC236}">
                <a16:creationId xmlns:a16="http://schemas.microsoft.com/office/drawing/2014/main" id="{FAA4EB08-63E6-8E4E-AEC8-A2A9BD83A1C8}"/>
              </a:ext>
            </a:extLst>
          </p:cNvPr>
          <p:cNvPicPr preferRelativeResize="0"/>
          <p:nvPr/>
        </p:nvPicPr>
        <p:blipFill rotWithShape="1">
          <a:blip r:embed="rId3"/>
          <a:srcRect r="1" b="8222"/>
          <a:stretch/>
        </p:blipFill>
        <p:spPr>
          <a:xfrm>
            <a:off x="835820" y="7"/>
            <a:ext cx="7472362" cy="5143493"/>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p:spPr>
      </p:pic>
      <p:sp>
        <p:nvSpPr>
          <p:cNvPr id="6" name="TextBox 5">
            <a:extLst>
              <a:ext uri="{FF2B5EF4-FFF2-40B4-BE49-F238E27FC236}">
                <a16:creationId xmlns:a16="http://schemas.microsoft.com/office/drawing/2014/main" id="{DC70B01F-877F-8A44-9B57-04A9E2E20679}"/>
              </a:ext>
            </a:extLst>
          </p:cNvPr>
          <p:cNvSpPr txBox="1"/>
          <p:nvPr/>
        </p:nvSpPr>
        <p:spPr>
          <a:xfrm>
            <a:off x="7837715" y="4144489"/>
            <a:ext cx="1140031" cy="760020"/>
          </a:xfrm>
          <a:prstGeom prst="rect">
            <a:avLst/>
          </a:prstGeom>
          <a:noFill/>
        </p:spPr>
        <p:txBody>
          <a:bodyPr wrap="square">
            <a:spAutoFit/>
          </a:bodyPr>
          <a:lstStyle/>
          <a:p>
            <a:pPr marL="0" lvl="0" indent="0" algn="l" rtl="0">
              <a:spcBef>
                <a:spcPts val="0"/>
              </a:spcBef>
              <a:spcAft>
                <a:spcPts val="0"/>
              </a:spcAft>
              <a:buNone/>
            </a:pPr>
            <a:r>
              <a:rPr lang="en-US" sz="1400" dirty="0">
                <a:solidFill>
                  <a:schemeClr val="dk1"/>
                </a:solidFill>
                <a:highlight>
                  <a:schemeClr val="lt1"/>
                </a:highlight>
                <a:latin typeface="Perpetua" panose="02020502060401020303" pitchFamily="18" charset="77"/>
                <a:ea typeface="Average"/>
                <a:cs typeface="Average"/>
                <a:sym typeface="Average"/>
              </a:rPr>
              <a:t>Credit: Save/Preserve Oakwell</a:t>
            </a:r>
          </a:p>
        </p:txBody>
      </p:sp>
    </p:spTree>
    <p:extLst>
      <p:ext uri="{BB962C8B-B14F-4D97-AF65-F5344CB8AC3E}">
        <p14:creationId xmlns:p14="http://schemas.microsoft.com/office/powerpoint/2010/main" val="13486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6;p28">
            <a:extLst>
              <a:ext uri="{FF2B5EF4-FFF2-40B4-BE49-F238E27FC236}">
                <a16:creationId xmlns:a16="http://schemas.microsoft.com/office/drawing/2014/main" id="{A1CD2A18-9369-9D4B-9B9A-7219E1689FAE}"/>
              </a:ext>
            </a:extLst>
          </p:cNvPr>
          <p:cNvPicPr preferRelativeResize="0"/>
          <p:nvPr/>
        </p:nvPicPr>
        <p:blipFill rotWithShape="1">
          <a:blip r:embed="rId3"/>
          <a:srcRect t="13431" b="3849"/>
          <a:stretch/>
        </p:blipFill>
        <p:spPr>
          <a:xfrm>
            <a:off x="0" y="22447"/>
            <a:ext cx="9143985" cy="5143493"/>
          </a:xfrm>
          <a:prstGeom prst="rect">
            <a:avLst/>
          </a:prstGeom>
          <a:noFill/>
        </p:spPr>
      </p:pic>
      <p:sp>
        <p:nvSpPr>
          <p:cNvPr id="2" name="Title 1">
            <a:extLst>
              <a:ext uri="{FF2B5EF4-FFF2-40B4-BE49-F238E27FC236}">
                <a16:creationId xmlns:a16="http://schemas.microsoft.com/office/drawing/2014/main" id="{63135153-620A-3F46-9CDE-A97CD00697BC}"/>
              </a:ext>
            </a:extLst>
          </p:cNvPr>
          <p:cNvSpPr>
            <a:spLocks noGrp="1"/>
          </p:cNvSpPr>
          <p:nvPr>
            <p:ph type="title"/>
          </p:nvPr>
        </p:nvSpPr>
        <p:spPr>
          <a:xfrm>
            <a:off x="382904" y="3760470"/>
            <a:ext cx="8378191" cy="525780"/>
          </a:xfrm>
        </p:spPr>
        <p:txBody>
          <a:bodyPr spcFirstLastPara="1" vert="horz" wrap="square" lIns="68580" tIns="34290" rIns="68580" bIns="34290" rtlCol="0" anchor="ctr" anchorCtr="0">
            <a:noAutofit/>
          </a:bodyPr>
          <a:lstStyle/>
          <a:p>
            <a:pPr algn="ctr">
              <a:spcBef>
                <a:spcPct val="0"/>
              </a:spcBef>
            </a:pPr>
            <a:r>
              <a:rPr lang="en-US" sz="3600" dirty="0">
                <a:solidFill>
                  <a:schemeClr val="tx1"/>
                </a:solidFill>
              </a:rPr>
              <a:t>Acorn Cottage (Superintendent Francis Canning</a:t>
            </a:r>
            <a:r>
              <a:rPr lang="en-US" sz="3600" dirty="0">
                <a:solidFill>
                  <a:schemeClr val="tx1">
                    <a:lumMod val="85000"/>
                    <a:lumOff val="15000"/>
                  </a:schemeClr>
                </a:solidFill>
              </a:rPr>
              <a:t>) </a:t>
            </a:r>
          </a:p>
        </p:txBody>
      </p:sp>
      <p:sp>
        <p:nvSpPr>
          <p:cNvPr id="5" name="TextBox 4">
            <a:extLst>
              <a:ext uri="{FF2B5EF4-FFF2-40B4-BE49-F238E27FC236}">
                <a16:creationId xmlns:a16="http://schemas.microsoft.com/office/drawing/2014/main" id="{1252E2D8-660E-DC43-85C4-AA9E3C2A3874}"/>
              </a:ext>
            </a:extLst>
          </p:cNvPr>
          <p:cNvSpPr txBox="1"/>
          <p:nvPr/>
        </p:nvSpPr>
        <p:spPr>
          <a:xfrm>
            <a:off x="4914900" y="4572206"/>
            <a:ext cx="4777740" cy="307777"/>
          </a:xfrm>
          <a:prstGeom prst="rect">
            <a:avLst/>
          </a:prstGeom>
          <a:noFill/>
        </p:spPr>
        <p:txBody>
          <a:bodyPr wrap="square">
            <a:spAutoFit/>
          </a:bodyPr>
          <a:lstStyle/>
          <a:p>
            <a:pPr marL="0" lvl="0" indent="0" algn="l" rtl="0">
              <a:spcBef>
                <a:spcPts val="0"/>
              </a:spcBef>
              <a:spcAft>
                <a:spcPts val="0"/>
              </a:spcAft>
              <a:buNone/>
            </a:pPr>
            <a:r>
              <a:rPr lang="en-US" sz="1400" dirty="0">
                <a:solidFill>
                  <a:schemeClr val="dk1"/>
                </a:solidFill>
                <a:highlight>
                  <a:schemeClr val="lt1"/>
                </a:highlight>
                <a:latin typeface="Perpetua" panose="02020502060401020303" pitchFamily="18" charset="77"/>
                <a:ea typeface="Average"/>
                <a:cs typeface="Average"/>
                <a:sym typeface="Average"/>
              </a:rPr>
              <a:t>Credit: Long and Foster Real Estate 2016</a:t>
            </a:r>
          </a:p>
        </p:txBody>
      </p:sp>
    </p:spTree>
    <p:extLst>
      <p:ext uri="{BB962C8B-B14F-4D97-AF65-F5344CB8AC3E}">
        <p14:creationId xmlns:p14="http://schemas.microsoft.com/office/powerpoint/2010/main" val="55689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48"/>
          <p:cNvPicPr preferRelativeResize="0"/>
          <p:nvPr/>
        </p:nvPicPr>
        <p:blipFill>
          <a:blip r:embed="rId3">
            <a:alphaModFix/>
          </a:blip>
          <a:stretch>
            <a:fillRect/>
          </a:stretch>
        </p:blipFill>
        <p:spPr>
          <a:xfrm>
            <a:off x="245958" y="223283"/>
            <a:ext cx="5038423" cy="3125972"/>
          </a:xfrm>
          <a:prstGeom prst="rect">
            <a:avLst/>
          </a:prstGeom>
          <a:noFill/>
          <a:ln>
            <a:noFill/>
          </a:ln>
        </p:spPr>
      </p:pic>
      <p:sp>
        <p:nvSpPr>
          <p:cNvPr id="379" name="Google Shape;379;p48"/>
          <p:cNvSpPr txBox="1"/>
          <p:nvPr/>
        </p:nvSpPr>
        <p:spPr>
          <a:xfrm>
            <a:off x="245958" y="3646967"/>
            <a:ext cx="5038423"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Average"/>
                <a:ea typeface="Average"/>
                <a:cs typeface="Average"/>
                <a:sym typeface="Average"/>
              </a:rPr>
              <a:t>1920 National Woman’s Farm &amp; Garden Association Bulletin</a:t>
            </a:r>
            <a:endParaRPr dirty="0">
              <a:solidFill>
                <a:schemeClr val="dk1"/>
              </a:solidFill>
              <a:latin typeface="Average"/>
              <a:ea typeface="Average"/>
              <a:cs typeface="Average"/>
              <a:sym typeface="Average"/>
            </a:endParaRPr>
          </a:p>
        </p:txBody>
      </p:sp>
      <p:pic>
        <p:nvPicPr>
          <p:cNvPr id="3" name="Picture 2" descr="A group of people sitting at a table holding signs&#10;&#10;Description automatically generated with medium confidence">
            <a:extLst>
              <a:ext uri="{FF2B5EF4-FFF2-40B4-BE49-F238E27FC236}">
                <a16:creationId xmlns:a16="http://schemas.microsoft.com/office/drawing/2014/main" id="{C254EDE9-1C05-6247-B4C2-67A364BAB468}"/>
              </a:ext>
            </a:extLst>
          </p:cNvPr>
          <p:cNvPicPr>
            <a:picLocks noChangeAspect="1"/>
          </p:cNvPicPr>
          <p:nvPr/>
        </p:nvPicPr>
        <p:blipFill>
          <a:blip r:embed="rId4"/>
          <a:stretch>
            <a:fillRect/>
          </a:stretch>
        </p:blipFill>
        <p:spPr>
          <a:xfrm>
            <a:off x="5409426" y="2067161"/>
            <a:ext cx="3394332" cy="2768193"/>
          </a:xfrm>
          <a:prstGeom prst="rect">
            <a:avLst/>
          </a:prstGeom>
        </p:spPr>
      </p:pic>
      <p:sp>
        <p:nvSpPr>
          <p:cNvPr id="4" name="TextBox 3">
            <a:extLst>
              <a:ext uri="{FF2B5EF4-FFF2-40B4-BE49-F238E27FC236}">
                <a16:creationId xmlns:a16="http://schemas.microsoft.com/office/drawing/2014/main" id="{CDAD842D-618A-A44C-892E-AE0596684F10}"/>
              </a:ext>
            </a:extLst>
          </p:cNvPr>
          <p:cNvSpPr txBox="1"/>
          <p:nvPr/>
        </p:nvSpPr>
        <p:spPr>
          <a:xfrm>
            <a:off x="5409426" y="46965"/>
            <a:ext cx="3638881" cy="1938992"/>
          </a:xfrm>
          <a:prstGeom prst="rect">
            <a:avLst/>
          </a:prstGeom>
          <a:noFill/>
        </p:spPr>
        <p:txBody>
          <a:bodyPr wrap="square" rtlCol="0">
            <a:spAutoFit/>
          </a:bodyPr>
          <a:lstStyle/>
          <a:p>
            <a:r>
              <a:rPr lang="en" sz="2000" dirty="0">
                <a:solidFill>
                  <a:schemeClr val="dk1"/>
                </a:solidFill>
                <a:latin typeface="Average"/>
                <a:ea typeface="Average"/>
                <a:cs typeface="Average"/>
                <a:sym typeface="Average"/>
              </a:rPr>
              <a:t>1920: </a:t>
            </a:r>
          </a:p>
          <a:p>
            <a:pPr marL="342900" indent="-342900">
              <a:buFont typeface="Arial" panose="020B0604020202020204" pitchFamily="34" charset="0"/>
              <a:buChar char="•"/>
            </a:pPr>
            <a:r>
              <a:rPr lang="en" sz="2000" dirty="0">
                <a:solidFill>
                  <a:schemeClr val="tx1"/>
                </a:solidFill>
                <a:latin typeface="Average"/>
                <a:ea typeface="Average"/>
                <a:cs typeface="Average"/>
                <a:sym typeface="Average"/>
              </a:rPr>
              <a:t>Mrs. Bodine’s women’s horticultural </a:t>
            </a:r>
            <a:r>
              <a:rPr lang="en" sz="2000" dirty="0" err="1">
                <a:solidFill>
                  <a:schemeClr val="tx1"/>
                </a:solidFill>
                <a:latin typeface="Average"/>
                <a:ea typeface="Average"/>
                <a:cs typeface="Average"/>
                <a:sym typeface="Average"/>
              </a:rPr>
              <a:t>progr</a:t>
            </a:r>
            <a:r>
              <a:rPr lang="en-US" sz="2000" dirty="0">
                <a:solidFill>
                  <a:schemeClr val="tx1"/>
                </a:solidFill>
                <a:latin typeface="Average"/>
                <a:ea typeface="Average"/>
                <a:cs typeface="Average"/>
                <a:sym typeface="Average"/>
              </a:rPr>
              <a:t>a</a:t>
            </a:r>
            <a:r>
              <a:rPr lang="en" sz="2000" dirty="0">
                <a:solidFill>
                  <a:schemeClr val="tx1"/>
                </a:solidFill>
                <a:latin typeface="Average"/>
                <a:ea typeface="Average"/>
                <a:cs typeface="Average"/>
                <a:sym typeface="Average"/>
              </a:rPr>
              <a:t>m</a:t>
            </a:r>
          </a:p>
          <a:p>
            <a:endParaRPr lang="en" sz="2000" dirty="0">
              <a:solidFill>
                <a:schemeClr val="tx1"/>
              </a:solidFill>
              <a:latin typeface="Average"/>
              <a:ea typeface="Average"/>
              <a:cs typeface="Average"/>
              <a:sym typeface="Average"/>
            </a:endParaRPr>
          </a:p>
          <a:p>
            <a:pPr marL="342900" indent="-342900">
              <a:buFont typeface="Arial" panose="020B0604020202020204" pitchFamily="34" charset="0"/>
              <a:buChar char="•"/>
            </a:pPr>
            <a:r>
              <a:rPr lang="en" sz="2000" dirty="0">
                <a:solidFill>
                  <a:schemeClr val="tx1"/>
                </a:solidFill>
                <a:latin typeface="Average"/>
                <a:ea typeface="Average"/>
                <a:cs typeface="Average"/>
                <a:sym typeface="Average"/>
              </a:rPr>
              <a:t>The year women voted for the first time </a:t>
            </a:r>
            <a:endParaRPr lang="en-US" sz="20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1"/>
          <p:cNvSpPr txBox="1"/>
          <p:nvPr/>
        </p:nvSpPr>
        <p:spPr>
          <a:xfrm>
            <a:off x="2118500" y="3065725"/>
            <a:ext cx="5184300" cy="7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50">
              <a:solidFill>
                <a:srgbClr val="FFFFFF"/>
              </a:solidFill>
              <a:latin typeface="Gill Sans"/>
              <a:ea typeface="Gill Sans"/>
              <a:cs typeface="Gill Sans"/>
              <a:sym typeface="Gill Sans"/>
            </a:endParaRPr>
          </a:p>
          <a:p>
            <a:pPr marL="0" lvl="0" indent="0" algn="l" rtl="0">
              <a:spcBef>
                <a:spcPts val="0"/>
              </a:spcBef>
              <a:spcAft>
                <a:spcPts val="0"/>
              </a:spcAft>
              <a:buNone/>
            </a:pPr>
            <a:endParaRPr>
              <a:solidFill>
                <a:srgbClr val="FFFFFF"/>
              </a:solidFill>
              <a:latin typeface="Average"/>
              <a:ea typeface="Average"/>
              <a:cs typeface="Average"/>
              <a:sym typeface="Average"/>
            </a:endParaRPr>
          </a:p>
          <a:p>
            <a:pPr marL="0" lvl="0" indent="0" algn="l" rtl="0">
              <a:spcBef>
                <a:spcPts val="0"/>
              </a:spcBef>
              <a:spcAft>
                <a:spcPts val="0"/>
              </a:spcAft>
              <a:buNone/>
            </a:pPr>
            <a:r>
              <a:rPr lang="en">
                <a:solidFill>
                  <a:srgbClr val="FFFFFF"/>
                </a:solidFill>
                <a:latin typeface="Average"/>
                <a:ea typeface="Average"/>
                <a:cs typeface="Average"/>
                <a:sym typeface="Average"/>
              </a:rPr>
              <a:t>1926 House and Garden issue with mention of Bodine program </a:t>
            </a:r>
            <a:endParaRPr>
              <a:solidFill>
                <a:srgbClr val="FFFFFF"/>
              </a:solidFill>
              <a:latin typeface="Average"/>
              <a:ea typeface="Average"/>
              <a:cs typeface="Average"/>
              <a:sym typeface="Average"/>
            </a:endParaRPr>
          </a:p>
        </p:txBody>
      </p:sp>
      <p:pic>
        <p:nvPicPr>
          <p:cNvPr id="398" name="Google Shape;398;p51"/>
          <p:cNvPicPr preferRelativeResize="0"/>
          <p:nvPr/>
        </p:nvPicPr>
        <p:blipFill>
          <a:blip r:embed="rId3">
            <a:alphaModFix/>
          </a:blip>
          <a:stretch>
            <a:fillRect/>
          </a:stretch>
        </p:blipFill>
        <p:spPr>
          <a:xfrm>
            <a:off x="1612089" y="426077"/>
            <a:ext cx="5919822" cy="2760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 ground, sidewalk&#10;&#10;Description automatically generated">
            <a:extLst>
              <a:ext uri="{FF2B5EF4-FFF2-40B4-BE49-F238E27FC236}">
                <a16:creationId xmlns:a16="http://schemas.microsoft.com/office/drawing/2014/main" id="{98AAD54E-2828-FD4B-98C4-182AAC3CE79E}"/>
              </a:ext>
            </a:extLst>
          </p:cNvPr>
          <p:cNvPicPr>
            <a:picLocks noChangeAspect="1"/>
          </p:cNvPicPr>
          <p:nvPr/>
        </p:nvPicPr>
        <p:blipFill rotWithShape="1">
          <a:blip r:embed="rId3"/>
          <a:srcRect t="10456" b="3337"/>
          <a:stretch/>
        </p:blipFill>
        <p:spPr>
          <a:xfrm>
            <a:off x="0" y="7"/>
            <a:ext cx="9143985" cy="5143493"/>
          </a:xfrm>
          <a:prstGeom prst="rect">
            <a:avLst/>
          </a:prstGeom>
        </p:spPr>
      </p:pic>
      <p:sp>
        <p:nvSpPr>
          <p:cNvPr id="2" name="Title 1">
            <a:extLst>
              <a:ext uri="{FF2B5EF4-FFF2-40B4-BE49-F238E27FC236}">
                <a16:creationId xmlns:a16="http://schemas.microsoft.com/office/drawing/2014/main" id="{1DE43C11-C6A4-E74D-A7C4-973306CD9DC2}"/>
              </a:ext>
            </a:extLst>
          </p:cNvPr>
          <p:cNvSpPr>
            <a:spLocks noGrp="1"/>
          </p:cNvSpPr>
          <p:nvPr>
            <p:ph type="title"/>
          </p:nvPr>
        </p:nvSpPr>
        <p:spPr>
          <a:xfrm>
            <a:off x="392907" y="3636336"/>
            <a:ext cx="8432116" cy="910222"/>
          </a:xfrm>
        </p:spPr>
        <p:txBody>
          <a:bodyPr spcFirstLastPara="1" vert="horz" wrap="square" lIns="68580" tIns="34290" rIns="68580" bIns="34290" rtlCol="0" anchor="ctr" anchorCtr="0">
            <a:noAutofit/>
          </a:bodyPr>
          <a:lstStyle/>
          <a:p>
            <a:pPr algn="ctr">
              <a:spcBef>
                <a:spcPct val="0"/>
              </a:spcBef>
            </a:pPr>
            <a:r>
              <a:rPr lang="en-US" sz="4000" dirty="0">
                <a:solidFill>
                  <a:schemeClr val="tx1"/>
                </a:solidFill>
              </a:rPr>
              <a:t>Squirrel Inn</a:t>
            </a:r>
          </a:p>
        </p:txBody>
      </p:sp>
      <p:sp>
        <p:nvSpPr>
          <p:cNvPr id="6" name="TextBox 5">
            <a:extLst>
              <a:ext uri="{FF2B5EF4-FFF2-40B4-BE49-F238E27FC236}">
                <a16:creationId xmlns:a16="http://schemas.microsoft.com/office/drawing/2014/main" id="{7E2FA48A-A24F-5C4B-B76E-AA312E60B497}"/>
              </a:ext>
            </a:extLst>
          </p:cNvPr>
          <p:cNvSpPr txBox="1"/>
          <p:nvPr/>
        </p:nvSpPr>
        <p:spPr>
          <a:xfrm>
            <a:off x="6200576" y="4706529"/>
            <a:ext cx="2624447" cy="276999"/>
          </a:xfrm>
          <a:prstGeom prst="rect">
            <a:avLst/>
          </a:prstGeom>
          <a:noFill/>
        </p:spPr>
        <p:txBody>
          <a:bodyPr wrap="square">
            <a:spAutoFit/>
          </a:bodyPr>
          <a:lstStyle/>
          <a:p>
            <a:pPr lvl="0"/>
            <a:r>
              <a:rPr lang="en-US" sz="1200" dirty="0">
                <a:solidFill>
                  <a:schemeClr val="dk1"/>
                </a:solidFill>
                <a:highlight>
                  <a:schemeClr val="lt1"/>
                </a:highlight>
                <a:latin typeface="Average"/>
                <a:ea typeface="Average"/>
                <a:cs typeface="Average"/>
                <a:sym typeface="Average"/>
              </a:rPr>
              <a:t>Credit: Save/Preserve Oakwell</a:t>
            </a:r>
          </a:p>
        </p:txBody>
      </p:sp>
    </p:spTree>
    <p:extLst>
      <p:ext uri="{BB962C8B-B14F-4D97-AF65-F5344CB8AC3E}">
        <p14:creationId xmlns:p14="http://schemas.microsoft.com/office/powerpoint/2010/main" val="3816450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7"/>
          <p:cNvPicPr preferRelativeResize="0"/>
          <p:nvPr/>
        </p:nvPicPr>
        <p:blipFill>
          <a:blip r:embed="rId3">
            <a:alphaModFix/>
          </a:blip>
          <a:stretch>
            <a:fillRect/>
          </a:stretch>
        </p:blipFill>
        <p:spPr>
          <a:xfrm>
            <a:off x="152400" y="152400"/>
            <a:ext cx="3642866" cy="4838700"/>
          </a:xfrm>
          <a:prstGeom prst="rect">
            <a:avLst/>
          </a:prstGeom>
          <a:noFill/>
          <a:ln>
            <a:noFill/>
          </a:ln>
        </p:spPr>
      </p:pic>
      <p:pic>
        <p:nvPicPr>
          <p:cNvPr id="370" name="Google Shape;370;p47"/>
          <p:cNvPicPr preferRelativeResize="0"/>
          <p:nvPr/>
        </p:nvPicPr>
        <p:blipFill>
          <a:blip r:embed="rId4">
            <a:alphaModFix/>
          </a:blip>
          <a:stretch>
            <a:fillRect/>
          </a:stretch>
        </p:blipFill>
        <p:spPr>
          <a:xfrm>
            <a:off x="3947666" y="152400"/>
            <a:ext cx="5043934" cy="1994113"/>
          </a:xfrm>
          <a:prstGeom prst="rect">
            <a:avLst/>
          </a:prstGeom>
          <a:noFill/>
          <a:ln>
            <a:noFill/>
          </a:ln>
        </p:spPr>
      </p:pic>
      <p:pic>
        <p:nvPicPr>
          <p:cNvPr id="371" name="Google Shape;371;p47"/>
          <p:cNvPicPr preferRelativeResize="0"/>
          <p:nvPr/>
        </p:nvPicPr>
        <p:blipFill>
          <a:blip r:embed="rId5">
            <a:alphaModFix/>
          </a:blip>
          <a:stretch>
            <a:fillRect/>
          </a:stretch>
        </p:blipFill>
        <p:spPr>
          <a:xfrm>
            <a:off x="4512000" y="3158400"/>
            <a:ext cx="4170075" cy="1146075"/>
          </a:xfrm>
          <a:prstGeom prst="rect">
            <a:avLst/>
          </a:prstGeom>
          <a:noFill/>
          <a:ln>
            <a:noFill/>
          </a:ln>
        </p:spPr>
      </p:pic>
      <p:sp>
        <p:nvSpPr>
          <p:cNvPr id="372" name="Google Shape;372;p47"/>
          <p:cNvSpPr txBox="1"/>
          <p:nvPr/>
        </p:nvSpPr>
        <p:spPr>
          <a:xfrm>
            <a:off x="5027325" y="4804800"/>
            <a:ext cx="381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highlight>
                  <a:schemeClr val="lt1"/>
                </a:highlight>
                <a:latin typeface="Average"/>
                <a:ea typeface="Average"/>
                <a:cs typeface="Average"/>
                <a:sym typeface="Average"/>
              </a:rPr>
              <a:t>Credit: Evening Public Ledger, April 26, 1917.</a:t>
            </a:r>
            <a:endParaRPr sz="1000">
              <a:solidFill>
                <a:schemeClr val="dk1"/>
              </a:solidFill>
              <a:highlight>
                <a:schemeClr val="lt1"/>
              </a:highlight>
              <a:latin typeface="Average"/>
              <a:ea typeface="Average"/>
              <a:cs typeface="Average"/>
              <a:sym typeface="Average"/>
            </a:endParaRPr>
          </a:p>
        </p:txBody>
      </p:sp>
      <p:sp>
        <p:nvSpPr>
          <p:cNvPr id="373" name="Google Shape;373;p47"/>
          <p:cNvSpPr/>
          <p:nvPr/>
        </p:nvSpPr>
        <p:spPr>
          <a:xfrm>
            <a:off x="5241375" y="706825"/>
            <a:ext cx="2664300" cy="435000"/>
          </a:xfrm>
          <a:prstGeom prst="rect">
            <a:avLst/>
          </a:prstGeom>
          <a:noFill/>
          <a:ln w="28575" cap="flat" cmpd="sng">
            <a:solidFill>
              <a:srgbClr val="FF0000"/>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2"/>
          <p:cNvPicPr preferRelativeResize="0"/>
          <p:nvPr/>
        </p:nvPicPr>
        <p:blipFill>
          <a:blip r:embed="rId3">
            <a:alphaModFix/>
          </a:blip>
          <a:stretch>
            <a:fillRect/>
          </a:stretch>
        </p:blipFill>
        <p:spPr>
          <a:xfrm>
            <a:off x="568048" y="767780"/>
            <a:ext cx="2108701" cy="3156725"/>
          </a:xfrm>
          <a:prstGeom prst="rect">
            <a:avLst/>
          </a:prstGeom>
          <a:noFill/>
          <a:ln>
            <a:noFill/>
          </a:ln>
        </p:spPr>
      </p:pic>
      <p:pic>
        <p:nvPicPr>
          <p:cNvPr id="404" name="Google Shape;404;p52"/>
          <p:cNvPicPr preferRelativeResize="0"/>
          <p:nvPr/>
        </p:nvPicPr>
        <p:blipFill>
          <a:blip r:embed="rId4">
            <a:alphaModFix/>
          </a:blip>
          <a:stretch>
            <a:fillRect/>
          </a:stretch>
        </p:blipFill>
        <p:spPr>
          <a:xfrm>
            <a:off x="2908069" y="277725"/>
            <a:ext cx="2348900" cy="2984625"/>
          </a:xfrm>
          <a:prstGeom prst="rect">
            <a:avLst/>
          </a:prstGeom>
          <a:noFill/>
          <a:ln>
            <a:noFill/>
          </a:ln>
        </p:spPr>
      </p:pic>
      <p:pic>
        <p:nvPicPr>
          <p:cNvPr id="405" name="Google Shape;405;p52"/>
          <p:cNvPicPr preferRelativeResize="0"/>
          <p:nvPr/>
        </p:nvPicPr>
        <p:blipFill>
          <a:blip r:embed="rId5">
            <a:alphaModFix/>
          </a:blip>
          <a:stretch>
            <a:fillRect/>
          </a:stretch>
        </p:blipFill>
        <p:spPr>
          <a:xfrm>
            <a:off x="5488290" y="1852300"/>
            <a:ext cx="1796900" cy="2852225"/>
          </a:xfrm>
          <a:prstGeom prst="rect">
            <a:avLst/>
          </a:prstGeom>
          <a:noFill/>
          <a:ln>
            <a:noFill/>
          </a:ln>
        </p:spPr>
      </p:pic>
      <p:pic>
        <p:nvPicPr>
          <p:cNvPr id="406" name="Google Shape;406;p52"/>
          <p:cNvPicPr preferRelativeResize="0"/>
          <p:nvPr/>
        </p:nvPicPr>
        <p:blipFill>
          <a:blip r:embed="rId6">
            <a:alphaModFix/>
          </a:blip>
          <a:stretch>
            <a:fillRect/>
          </a:stretch>
        </p:blipFill>
        <p:spPr>
          <a:xfrm>
            <a:off x="7191903" y="152400"/>
            <a:ext cx="1799697" cy="2275218"/>
          </a:xfrm>
          <a:prstGeom prst="rect">
            <a:avLst/>
          </a:prstGeom>
          <a:noFill/>
          <a:ln>
            <a:noFill/>
          </a:ln>
        </p:spPr>
      </p:pic>
      <p:sp>
        <p:nvSpPr>
          <p:cNvPr id="407" name="Google Shape;407;p52"/>
          <p:cNvSpPr txBox="1"/>
          <p:nvPr/>
        </p:nvSpPr>
        <p:spPr>
          <a:xfrm>
            <a:off x="5027325" y="4804800"/>
            <a:ext cx="381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Average"/>
                <a:ea typeface="Average"/>
                <a:cs typeface="Average"/>
                <a:sym typeface="Average"/>
              </a:rPr>
              <a:t>Credit: Special Collections, USDA National Agricultural Library </a:t>
            </a:r>
            <a:endParaRPr sz="1000">
              <a:solidFill>
                <a:srgbClr val="FFFFFF"/>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9F97FB6-9806-454F-986A-0F3D325615D6}"/>
              </a:ext>
            </a:extLst>
          </p:cNvPr>
          <p:cNvSpPr>
            <a:spLocks noGrp="1"/>
          </p:cNvSpPr>
          <p:nvPr>
            <p:ph type="title"/>
          </p:nvPr>
        </p:nvSpPr>
        <p:spPr>
          <a:xfrm>
            <a:off x="480060" y="244027"/>
            <a:ext cx="3276452" cy="1467631"/>
          </a:xfrm>
        </p:spPr>
        <p:txBody>
          <a:bodyPr spcFirstLastPara="1" vert="horz" wrap="square" lIns="68580" tIns="34290" rIns="68580" bIns="34290" rtlCol="0" anchor="b" anchorCtr="0">
            <a:normAutofit/>
          </a:bodyPr>
          <a:lstStyle/>
          <a:p>
            <a:pPr>
              <a:spcBef>
                <a:spcPct val="0"/>
              </a:spcBef>
            </a:pPr>
            <a:r>
              <a:rPr lang="en-US" sz="4050" b="1" dirty="0"/>
              <a:t>Former Victory Gardens</a:t>
            </a:r>
          </a:p>
        </p:txBody>
      </p:sp>
      <p:sp>
        <p:nvSpPr>
          <p:cNvPr id="3" name="Text Placeholder 2">
            <a:extLst>
              <a:ext uri="{FF2B5EF4-FFF2-40B4-BE49-F238E27FC236}">
                <a16:creationId xmlns:a16="http://schemas.microsoft.com/office/drawing/2014/main" id="{00F0127C-7F11-6543-8BC1-B1B8E4F29E2A}"/>
              </a:ext>
            </a:extLst>
          </p:cNvPr>
          <p:cNvSpPr>
            <a:spLocks noGrp="1"/>
          </p:cNvSpPr>
          <p:nvPr>
            <p:ph type="body" idx="1"/>
          </p:nvPr>
        </p:nvSpPr>
        <p:spPr>
          <a:xfrm>
            <a:off x="480060" y="2154674"/>
            <a:ext cx="3182692" cy="2490501"/>
          </a:xfrm>
        </p:spPr>
        <p:txBody>
          <a:bodyPr spcFirstLastPara="1" vert="horz" wrap="square" lIns="68580" tIns="34290" rIns="68580" bIns="34290" rtlCol="0" anchor="t" anchorCtr="0">
            <a:normAutofit lnSpcReduction="10000"/>
          </a:bodyPr>
          <a:lstStyle/>
          <a:p>
            <a:pPr marL="571489" indent="-285750"/>
            <a:r>
              <a:rPr lang="en-US" dirty="0"/>
              <a:t>2.5 acres on Stoneleigh property</a:t>
            </a:r>
          </a:p>
          <a:p>
            <a:pPr marL="1028689" lvl="1" indent="-285750"/>
            <a:r>
              <a:rPr lang="en-US" sz="1800" dirty="0"/>
              <a:t>Accessed by steps from berm at greenhouse complex</a:t>
            </a:r>
          </a:p>
          <a:p>
            <a:pPr marL="571489" indent="-285750"/>
            <a:r>
              <a:rPr lang="en-US" dirty="0"/>
              <a:t>1 acre of apple orchards</a:t>
            </a:r>
          </a:p>
          <a:p>
            <a:pPr marL="571489" indent="-285750"/>
            <a:r>
              <a:rPr lang="en-US" dirty="0"/>
              <a:t>Another acre across Spring Mill Rd.</a:t>
            </a:r>
          </a:p>
          <a:p>
            <a:pPr marL="285739" indent="0">
              <a:buNone/>
            </a:pPr>
            <a:endParaRPr lang="en-US" sz="1650" dirty="0"/>
          </a:p>
        </p:txBody>
      </p:sp>
      <p:pic>
        <p:nvPicPr>
          <p:cNvPr id="4" name="Google Shape;442;p56">
            <a:extLst>
              <a:ext uri="{FF2B5EF4-FFF2-40B4-BE49-F238E27FC236}">
                <a16:creationId xmlns:a16="http://schemas.microsoft.com/office/drawing/2014/main" id="{7178786F-314A-724C-8B64-E1D9E25578F3}"/>
              </a:ext>
            </a:extLst>
          </p:cNvPr>
          <p:cNvPicPr preferRelativeResize="0"/>
          <p:nvPr/>
        </p:nvPicPr>
        <p:blipFill rotWithShape="1">
          <a:blip r:embed="rId2"/>
          <a:srcRect l="13279" r="11494"/>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2" name="TextBox 1">
            <a:extLst>
              <a:ext uri="{FF2B5EF4-FFF2-40B4-BE49-F238E27FC236}">
                <a16:creationId xmlns:a16="http://schemas.microsoft.com/office/drawing/2014/main" id="{8E1181F1-EB47-D44C-9B3B-92235A760BA8}"/>
              </a:ext>
            </a:extLst>
          </p:cNvPr>
          <p:cNvSpPr txBox="1"/>
          <p:nvPr/>
        </p:nvSpPr>
        <p:spPr>
          <a:xfrm>
            <a:off x="7897536" y="4645175"/>
            <a:ext cx="1002197" cy="477054"/>
          </a:xfrm>
          <a:prstGeom prst="rect">
            <a:avLst/>
          </a:prstGeom>
          <a:noFill/>
        </p:spPr>
        <p:txBody>
          <a:bodyPr wrap="none" rtlCol="0">
            <a:spAutoFit/>
          </a:bodyPr>
          <a:lstStyle/>
          <a:p>
            <a:r>
              <a:rPr lang="en-US" sz="1100" dirty="0">
                <a:solidFill>
                  <a:srgbClr val="FFFFFF"/>
                </a:solidFill>
                <a:latin typeface="Average"/>
                <a:ea typeface="Average"/>
                <a:cs typeface="Average"/>
                <a:sym typeface="Average"/>
              </a:rPr>
              <a:t>Credit: Singer</a:t>
            </a:r>
          </a:p>
          <a:p>
            <a:endParaRPr lang="en-US" dirty="0"/>
          </a:p>
        </p:txBody>
      </p:sp>
    </p:spTree>
    <p:extLst>
      <p:ext uri="{BB962C8B-B14F-4D97-AF65-F5344CB8AC3E}">
        <p14:creationId xmlns:p14="http://schemas.microsoft.com/office/powerpoint/2010/main" val="4149492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Plan &amp; Purpose of this presentation</a:t>
            </a:r>
            <a:endParaRPr dirty="0"/>
          </a:p>
        </p:txBody>
      </p:sp>
      <p:sp>
        <p:nvSpPr>
          <p:cNvPr id="126" name="Google Shape;126;p21"/>
          <p:cNvSpPr txBox="1">
            <a:spLocks noGrp="1"/>
          </p:cNvSpPr>
          <p:nvPr>
            <p:ph type="body" idx="1"/>
          </p:nvPr>
        </p:nvSpPr>
        <p:spPr>
          <a:xfrm>
            <a:off x="110375" y="1318800"/>
            <a:ext cx="5760300" cy="3824700"/>
          </a:xfrm>
          <a:prstGeom prst="rect">
            <a:avLst/>
          </a:prstGeom>
        </p:spPr>
        <p:txBody>
          <a:bodyPr spcFirstLastPara="1" wrap="square" lIns="91425" tIns="91425" rIns="91425" bIns="91425" anchor="t" anchorCtr="0">
            <a:normAutofit/>
          </a:bodyPr>
          <a:lstStyle/>
          <a:p>
            <a:pPr marL="457200" lvl="0" indent="-374650" algn="l" rtl="0">
              <a:lnSpc>
                <a:spcPct val="150000"/>
              </a:lnSpc>
              <a:spcBef>
                <a:spcPts val="0"/>
              </a:spcBef>
              <a:spcAft>
                <a:spcPts val="0"/>
              </a:spcAft>
              <a:buSzPts val="2300"/>
              <a:buChar char="●"/>
            </a:pPr>
            <a:r>
              <a:rPr lang="en-US" sz="2300" dirty="0">
                <a:solidFill>
                  <a:schemeClr val="tx1"/>
                </a:solidFill>
              </a:rPr>
              <a:t>Brief background on Oakwell</a:t>
            </a:r>
            <a:endParaRPr sz="2300" dirty="0">
              <a:solidFill>
                <a:schemeClr val="tx1"/>
              </a:solidFill>
            </a:endParaRPr>
          </a:p>
          <a:p>
            <a:pPr marL="457200" lvl="0" indent="-374650" algn="l" rtl="0">
              <a:lnSpc>
                <a:spcPct val="150000"/>
              </a:lnSpc>
              <a:spcBef>
                <a:spcPts val="0"/>
              </a:spcBef>
              <a:spcAft>
                <a:spcPts val="0"/>
              </a:spcAft>
              <a:buSzPts val="2300"/>
              <a:buChar char="●"/>
            </a:pPr>
            <a:r>
              <a:rPr lang="en-US" sz="2300" dirty="0">
                <a:solidFill>
                  <a:schemeClr val="tx1"/>
                </a:solidFill>
              </a:rPr>
              <a:t>Why is Oakwell in danger?</a:t>
            </a:r>
          </a:p>
          <a:p>
            <a:pPr marL="457200" lvl="0" indent="-374650" algn="l" rtl="0">
              <a:lnSpc>
                <a:spcPct val="150000"/>
              </a:lnSpc>
              <a:spcBef>
                <a:spcPts val="0"/>
              </a:spcBef>
              <a:spcAft>
                <a:spcPts val="0"/>
              </a:spcAft>
              <a:buSzPts val="2300"/>
              <a:buChar char="●"/>
            </a:pPr>
            <a:r>
              <a:rPr lang="en-US" sz="2300" dirty="0">
                <a:solidFill>
                  <a:schemeClr val="tx1"/>
                </a:solidFill>
              </a:rPr>
              <a:t>Efforts to save this storied place of beauty, biodiversity, and history</a:t>
            </a:r>
            <a:endParaRPr sz="2300" dirty="0">
              <a:solidFill>
                <a:schemeClr val="tx1"/>
              </a:solidFill>
            </a:endParaRPr>
          </a:p>
          <a:p>
            <a:pPr marL="0" lvl="0" indent="0" algn="l" rtl="0">
              <a:spcBef>
                <a:spcPts val="1200"/>
              </a:spcBef>
              <a:spcAft>
                <a:spcPts val="1200"/>
              </a:spcAft>
              <a:buNone/>
            </a:pPr>
            <a:endParaRPr sz="1600" dirty="0"/>
          </a:p>
        </p:txBody>
      </p:sp>
      <p:pic>
        <p:nvPicPr>
          <p:cNvPr id="3" name="Picture 2" descr="A road with trees on the side&#10;&#10;Description automatically generated with medium confidence">
            <a:extLst>
              <a:ext uri="{FF2B5EF4-FFF2-40B4-BE49-F238E27FC236}">
                <a16:creationId xmlns:a16="http://schemas.microsoft.com/office/drawing/2014/main" id="{69C2060C-F644-624A-A30F-4E344D6A62E4}"/>
              </a:ext>
            </a:extLst>
          </p:cNvPr>
          <p:cNvPicPr>
            <a:picLocks noChangeAspect="1"/>
          </p:cNvPicPr>
          <p:nvPr/>
        </p:nvPicPr>
        <p:blipFill>
          <a:blip r:embed="rId3"/>
          <a:stretch>
            <a:fillRect/>
          </a:stretch>
        </p:blipFill>
        <p:spPr>
          <a:xfrm>
            <a:off x="5102650" y="731375"/>
            <a:ext cx="3930975" cy="3224336"/>
          </a:xfrm>
          <a:prstGeom prst="rect">
            <a:avLst/>
          </a:prstGeom>
        </p:spPr>
      </p:pic>
      <p:sp>
        <p:nvSpPr>
          <p:cNvPr id="2" name="TextBox 1">
            <a:extLst>
              <a:ext uri="{FF2B5EF4-FFF2-40B4-BE49-F238E27FC236}">
                <a16:creationId xmlns:a16="http://schemas.microsoft.com/office/drawing/2014/main" id="{B8BE1DC3-231C-EB44-938F-075C75A66884}"/>
              </a:ext>
            </a:extLst>
          </p:cNvPr>
          <p:cNvSpPr txBox="1"/>
          <p:nvPr/>
        </p:nvSpPr>
        <p:spPr>
          <a:xfrm>
            <a:off x="6286501" y="4514850"/>
            <a:ext cx="2263140" cy="276999"/>
          </a:xfrm>
          <a:prstGeom prst="rect">
            <a:avLst/>
          </a:prstGeom>
          <a:noFill/>
        </p:spPr>
        <p:txBody>
          <a:bodyPr wrap="square" rtlCol="0">
            <a:spAutoFit/>
          </a:bodyPr>
          <a:lstStyle/>
          <a:p>
            <a:pPr marL="0" lvl="0" indent="0" algn="l" rtl="0">
              <a:spcBef>
                <a:spcPts val="0"/>
              </a:spcBef>
              <a:spcAft>
                <a:spcPts val="0"/>
              </a:spcAft>
              <a:buNone/>
            </a:pPr>
            <a:r>
              <a:rPr lang="en-US" sz="1200" dirty="0">
                <a:solidFill>
                  <a:srgbClr val="FFFFFF"/>
                </a:solidFill>
                <a:latin typeface="Average"/>
                <a:ea typeface="Average"/>
                <a:cs typeface="Average"/>
                <a:sym typeface="Average"/>
              </a:rPr>
              <a:t>Credit: Save/Preserve Oakwell</a:t>
            </a:r>
          </a:p>
        </p:txBody>
      </p:sp>
    </p:spTree>
    <p:extLst>
      <p:ext uri="{BB962C8B-B14F-4D97-AF65-F5344CB8AC3E}">
        <p14:creationId xmlns:p14="http://schemas.microsoft.com/office/powerpoint/2010/main" val="4135366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4" name="Google Shape;464;p59"/>
          <p:cNvPicPr preferRelativeResize="0"/>
          <p:nvPr/>
        </p:nvPicPr>
        <p:blipFill>
          <a:blip r:embed="rId3">
            <a:alphaModFix/>
          </a:blip>
          <a:stretch>
            <a:fillRect/>
          </a:stretch>
        </p:blipFill>
        <p:spPr>
          <a:xfrm>
            <a:off x="2936454" y="1032772"/>
            <a:ext cx="2886438" cy="2342410"/>
          </a:xfrm>
          <a:prstGeom prst="rect">
            <a:avLst/>
          </a:prstGeom>
          <a:noFill/>
          <a:ln>
            <a:noFill/>
          </a:ln>
        </p:spPr>
      </p:pic>
      <p:sp>
        <p:nvSpPr>
          <p:cNvPr id="465" name="Google Shape;465;p59"/>
          <p:cNvSpPr txBox="1"/>
          <p:nvPr/>
        </p:nvSpPr>
        <p:spPr>
          <a:xfrm>
            <a:off x="501691" y="2294482"/>
            <a:ext cx="20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Average"/>
                <a:ea typeface="Average"/>
                <a:cs typeface="Average"/>
                <a:sym typeface="Average"/>
              </a:rPr>
              <a:t>Oakwell 1903 tea house</a:t>
            </a:r>
            <a:endParaRPr dirty="0">
              <a:solidFill>
                <a:schemeClr val="dk1"/>
              </a:solidFill>
              <a:latin typeface="Average"/>
              <a:ea typeface="Average"/>
              <a:cs typeface="Average"/>
              <a:sym typeface="Average"/>
            </a:endParaRPr>
          </a:p>
        </p:txBody>
      </p:sp>
      <p:sp>
        <p:nvSpPr>
          <p:cNvPr id="466" name="Google Shape;466;p59"/>
          <p:cNvSpPr txBox="1"/>
          <p:nvPr/>
        </p:nvSpPr>
        <p:spPr>
          <a:xfrm>
            <a:off x="3462575" y="3540275"/>
            <a:ext cx="207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Average"/>
                <a:ea typeface="Average"/>
                <a:cs typeface="Average"/>
                <a:sym typeface="Average"/>
              </a:rPr>
              <a:t>Clairemont 1919 summer house</a:t>
            </a:r>
            <a:endParaRPr dirty="0">
              <a:solidFill>
                <a:schemeClr val="dk1"/>
              </a:solidFill>
              <a:latin typeface="Average"/>
              <a:ea typeface="Average"/>
              <a:cs typeface="Average"/>
              <a:sym typeface="Average"/>
            </a:endParaRPr>
          </a:p>
        </p:txBody>
      </p:sp>
      <p:sp>
        <p:nvSpPr>
          <p:cNvPr id="467" name="Google Shape;467;p59"/>
          <p:cNvSpPr txBox="1"/>
          <p:nvPr/>
        </p:nvSpPr>
        <p:spPr>
          <a:xfrm>
            <a:off x="5027325" y="4804800"/>
            <a:ext cx="4045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solidFill>
                  <a:schemeClr val="dk1"/>
                </a:solidFill>
                <a:highlight>
                  <a:schemeClr val="lt1"/>
                </a:highlight>
                <a:latin typeface="Average"/>
                <a:ea typeface="Average"/>
                <a:cs typeface="Average"/>
                <a:sym typeface="Average"/>
              </a:rPr>
              <a:t>Credit: </a:t>
            </a:r>
            <a:r>
              <a:rPr lang="en-US" sz="1000" dirty="0" err="1">
                <a:solidFill>
                  <a:schemeClr val="dk1"/>
                </a:solidFill>
                <a:highlight>
                  <a:schemeClr val="lt1"/>
                </a:highlight>
                <a:latin typeface="Average"/>
                <a:ea typeface="Average"/>
                <a:cs typeface="Average"/>
                <a:sym typeface="Average"/>
              </a:rPr>
              <a:t>Betley</a:t>
            </a:r>
            <a:r>
              <a:rPr lang="en-US" sz="1000" dirty="0">
                <a:solidFill>
                  <a:schemeClr val="dk1"/>
                </a:solidFill>
                <a:highlight>
                  <a:schemeClr val="lt1"/>
                </a:highlight>
                <a:latin typeface="Average"/>
                <a:ea typeface="Average"/>
                <a:cs typeface="Average"/>
                <a:sym typeface="Average"/>
              </a:rPr>
              <a:t>; NPS Olmsted Archives, Main Line Times &amp; Suburban</a:t>
            </a:r>
          </a:p>
        </p:txBody>
      </p:sp>
      <p:pic>
        <p:nvPicPr>
          <p:cNvPr id="8" name="Google Shape;474;p60">
            <a:extLst>
              <a:ext uri="{FF2B5EF4-FFF2-40B4-BE49-F238E27FC236}">
                <a16:creationId xmlns:a16="http://schemas.microsoft.com/office/drawing/2014/main" id="{46B0974F-D4A6-EA44-89F9-E3FAEE91EA34}"/>
              </a:ext>
            </a:extLst>
          </p:cNvPr>
          <p:cNvPicPr preferRelativeResize="0"/>
          <p:nvPr/>
        </p:nvPicPr>
        <p:blipFill>
          <a:blip r:embed="rId4">
            <a:alphaModFix/>
          </a:blip>
          <a:stretch>
            <a:fillRect/>
          </a:stretch>
        </p:blipFill>
        <p:spPr>
          <a:xfrm>
            <a:off x="5742954" y="1945563"/>
            <a:ext cx="3329871" cy="2222989"/>
          </a:xfrm>
          <a:prstGeom prst="rect">
            <a:avLst/>
          </a:prstGeom>
          <a:noFill/>
          <a:ln>
            <a:noFill/>
          </a:ln>
        </p:spPr>
      </p:pic>
      <p:pic>
        <p:nvPicPr>
          <p:cNvPr id="4" name="Picture 3" descr="A picture containing building, ground, outdoor, stone&#10;&#10;Description automatically generated">
            <a:extLst>
              <a:ext uri="{FF2B5EF4-FFF2-40B4-BE49-F238E27FC236}">
                <a16:creationId xmlns:a16="http://schemas.microsoft.com/office/drawing/2014/main" id="{0C90DE2D-68E9-D14A-918D-5E689A3DF921}"/>
              </a:ext>
            </a:extLst>
          </p:cNvPr>
          <p:cNvPicPr>
            <a:picLocks noChangeAspect="1"/>
          </p:cNvPicPr>
          <p:nvPr/>
        </p:nvPicPr>
        <p:blipFill>
          <a:blip r:embed="rId5"/>
          <a:stretch>
            <a:fillRect/>
          </a:stretch>
        </p:blipFill>
        <p:spPr>
          <a:xfrm>
            <a:off x="619202" y="2758018"/>
            <a:ext cx="1751858" cy="2342410"/>
          </a:xfrm>
          <a:prstGeom prst="rect">
            <a:avLst/>
          </a:prstGeom>
        </p:spPr>
      </p:pic>
      <p:sp>
        <p:nvSpPr>
          <p:cNvPr id="13" name="TextBox 12">
            <a:extLst>
              <a:ext uri="{FF2B5EF4-FFF2-40B4-BE49-F238E27FC236}">
                <a16:creationId xmlns:a16="http://schemas.microsoft.com/office/drawing/2014/main" id="{008B4C70-245D-4A45-9003-1A9C105BBC5A}"/>
              </a:ext>
            </a:extLst>
          </p:cNvPr>
          <p:cNvSpPr txBox="1"/>
          <p:nvPr/>
        </p:nvSpPr>
        <p:spPr>
          <a:xfrm>
            <a:off x="5580213" y="4287973"/>
            <a:ext cx="3329871" cy="523220"/>
          </a:xfrm>
          <a:prstGeom prst="rect">
            <a:avLst/>
          </a:prstGeom>
          <a:noFill/>
        </p:spPr>
        <p:txBody>
          <a:bodyPr wrap="square">
            <a:spAutoFit/>
          </a:bodyPr>
          <a:lstStyle/>
          <a:p>
            <a:pPr marL="0" lvl="0" indent="0" algn="l" rtl="0">
              <a:spcBef>
                <a:spcPts val="0"/>
              </a:spcBef>
              <a:spcAft>
                <a:spcPts val="0"/>
              </a:spcAft>
              <a:buNone/>
            </a:pPr>
            <a:r>
              <a:rPr lang="en-US" dirty="0">
                <a:solidFill>
                  <a:schemeClr val="dk1"/>
                </a:solidFill>
                <a:latin typeface="Average"/>
                <a:ea typeface="Average"/>
                <a:cs typeface="Average"/>
                <a:sym typeface="Average"/>
              </a:rPr>
              <a:t>Clairemont 1919 summer house (before demolition)</a:t>
            </a:r>
          </a:p>
        </p:txBody>
      </p:sp>
      <p:pic>
        <p:nvPicPr>
          <p:cNvPr id="15" name="Google Shape;472;p60">
            <a:extLst>
              <a:ext uri="{FF2B5EF4-FFF2-40B4-BE49-F238E27FC236}">
                <a16:creationId xmlns:a16="http://schemas.microsoft.com/office/drawing/2014/main" id="{24871067-3A21-0449-BC94-61DEED54B9C7}"/>
              </a:ext>
            </a:extLst>
          </p:cNvPr>
          <p:cNvPicPr preferRelativeResize="0"/>
          <p:nvPr/>
        </p:nvPicPr>
        <p:blipFill>
          <a:blip r:embed="rId6">
            <a:alphaModFix/>
          </a:blip>
          <a:stretch>
            <a:fillRect/>
          </a:stretch>
        </p:blipFill>
        <p:spPr>
          <a:xfrm>
            <a:off x="390602" y="250245"/>
            <a:ext cx="2384495" cy="189975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68"/>
          <p:cNvPicPr preferRelativeResize="0"/>
          <p:nvPr/>
        </p:nvPicPr>
        <p:blipFill>
          <a:blip r:embed="rId3">
            <a:alphaModFix/>
          </a:blip>
          <a:stretch>
            <a:fillRect/>
          </a:stretch>
        </p:blipFill>
        <p:spPr>
          <a:xfrm>
            <a:off x="203325" y="773700"/>
            <a:ext cx="8839200" cy="3749607"/>
          </a:xfrm>
          <a:prstGeom prst="rect">
            <a:avLst/>
          </a:prstGeom>
          <a:noFill/>
          <a:ln>
            <a:noFill/>
          </a:ln>
        </p:spPr>
      </p:pic>
      <p:sp>
        <p:nvSpPr>
          <p:cNvPr id="537" name="Google Shape;537;p68"/>
          <p:cNvSpPr txBox="1"/>
          <p:nvPr/>
        </p:nvSpPr>
        <p:spPr>
          <a:xfrm>
            <a:off x="7055950" y="4574700"/>
            <a:ext cx="193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Average"/>
                <a:ea typeface="Average"/>
                <a:cs typeface="Average"/>
                <a:sym typeface="Average"/>
              </a:rPr>
              <a:t>Credit: Save/Preserve Oakwell</a:t>
            </a:r>
            <a:endParaRPr sz="1000">
              <a:solidFill>
                <a:srgbClr val="FFFFFF"/>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14956-40C4-AA4E-8AD1-B79147FD48E3}"/>
              </a:ext>
            </a:extLst>
          </p:cNvPr>
          <p:cNvSpPr>
            <a:spLocks noGrp="1"/>
          </p:cNvSpPr>
          <p:nvPr>
            <p:ph type="title"/>
          </p:nvPr>
        </p:nvSpPr>
        <p:spPr>
          <a:xfrm>
            <a:off x="148856" y="445025"/>
            <a:ext cx="8683444" cy="572700"/>
          </a:xfrm>
        </p:spPr>
        <p:txBody>
          <a:bodyPr>
            <a:noAutofit/>
          </a:bodyPr>
          <a:lstStyle/>
          <a:p>
            <a:r>
              <a:rPr lang="en" sz="3200" dirty="0">
                <a:latin typeface="Average"/>
                <a:ea typeface="Average"/>
                <a:cs typeface="Average"/>
                <a:sym typeface="Average"/>
              </a:rPr>
              <a:t>Website and email:                   Facebook Page:</a:t>
            </a:r>
            <a:br>
              <a:rPr lang="en" sz="3200" dirty="0">
                <a:latin typeface="Average"/>
                <a:ea typeface="Average"/>
                <a:cs typeface="Average"/>
                <a:sym typeface="Average"/>
              </a:rPr>
            </a:br>
            <a:r>
              <a:rPr lang="en" sz="3200" dirty="0" err="1">
                <a:latin typeface="Average"/>
                <a:ea typeface="Average"/>
                <a:cs typeface="Average"/>
                <a:sym typeface="Average"/>
              </a:rPr>
              <a:t>GrowOakwell.com</a:t>
            </a:r>
            <a:r>
              <a:rPr lang="en" sz="3200" dirty="0">
                <a:latin typeface="Average"/>
                <a:ea typeface="Average"/>
                <a:cs typeface="Average"/>
                <a:sym typeface="Average"/>
              </a:rPr>
              <a:t>                    Save Oakwell</a:t>
            </a:r>
            <a:endParaRPr lang="en-US" sz="3200" dirty="0"/>
          </a:p>
        </p:txBody>
      </p:sp>
      <p:pic>
        <p:nvPicPr>
          <p:cNvPr id="5" name="Picture 4" descr="Graphical user interface&#10;&#10;Description automatically generated">
            <a:extLst>
              <a:ext uri="{FF2B5EF4-FFF2-40B4-BE49-F238E27FC236}">
                <a16:creationId xmlns:a16="http://schemas.microsoft.com/office/drawing/2014/main" id="{297D5AA4-696A-0B45-8290-C92C9DE3373D}"/>
              </a:ext>
            </a:extLst>
          </p:cNvPr>
          <p:cNvPicPr>
            <a:picLocks noChangeAspect="1"/>
          </p:cNvPicPr>
          <p:nvPr/>
        </p:nvPicPr>
        <p:blipFill>
          <a:blip r:embed="rId3"/>
          <a:stretch>
            <a:fillRect/>
          </a:stretch>
        </p:blipFill>
        <p:spPr>
          <a:xfrm>
            <a:off x="416442" y="1648285"/>
            <a:ext cx="3365139" cy="1922532"/>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67D60766-9A19-A040-A68E-B3E3BB1FDD22}"/>
              </a:ext>
            </a:extLst>
          </p:cNvPr>
          <p:cNvPicPr>
            <a:picLocks noChangeAspect="1"/>
          </p:cNvPicPr>
          <p:nvPr/>
        </p:nvPicPr>
        <p:blipFill>
          <a:blip r:embed="rId4"/>
          <a:stretch>
            <a:fillRect/>
          </a:stretch>
        </p:blipFill>
        <p:spPr>
          <a:xfrm>
            <a:off x="5190971" y="1736214"/>
            <a:ext cx="3025998" cy="1922532"/>
          </a:xfrm>
          <a:prstGeom prst="rect">
            <a:avLst/>
          </a:prstGeom>
        </p:spPr>
      </p:pic>
    </p:spTree>
    <p:extLst>
      <p:ext uri="{BB962C8B-B14F-4D97-AF65-F5344CB8AC3E}">
        <p14:creationId xmlns:p14="http://schemas.microsoft.com/office/powerpoint/2010/main" val="1686081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8A17-FA30-6747-80EB-3F645F34617C}"/>
              </a:ext>
            </a:extLst>
          </p:cNvPr>
          <p:cNvSpPr>
            <a:spLocks noGrp="1"/>
          </p:cNvSpPr>
          <p:nvPr>
            <p:ph type="title"/>
          </p:nvPr>
        </p:nvSpPr>
        <p:spPr/>
        <p:txBody>
          <a:bodyPr>
            <a:normAutofit fontScale="90000"/>
          </a:bodyPr>
          <a:lstStyle/>
          <a:p>
            <a:r>
              <a:rPr lang="en" sz="2800" dirty="0">
                <a:solidFill>
                  <a:schemeClr val="tx1"/>
                </a:solidFill>
                <a:latin typeface="Average"/>
                <a:ea typeface="Average"/>
                <a:cs typeface="Average"/>
                <a:sym typeface="Average"/>
              </a:rPr>
              <a:t>Tour of Oakwell:</a:t>
            </a:r>
            <a:br>
              <a:rPr lang="en" sz="2800" dirty="0">
                <a:solidFill>
                  <a:schemeClr val="tx1"/>
                </a:solidFill>
                <a:latin typeface="Average"/>
                <a:ea typeface="Average"/>
                <a:cs typeface="Average"/>
                <a:sym typeface="Average"/>
              </a:rPr>
            </a:br>
            <a:br>
              <a:rPr lang="en-US" sz="2800" dirty="0">
                <a:solidFill>
                  <a:schemeClr val="tx1"/>
                </a:solidFill>
              </a:rPr>
            </a:br>
            <a:endParaRPr lang="en-US" dirty="0"/>
          </a:p>
        </p:txBody>
      </p:sp>
      <p:sp>
        <p:nvSpPr>
          <p:cNvPr id="3" name="Text Placeholder 2">
            <a:extLst>
              <a:ext uri="{FF2B5EF4-FFF2-40B4-BE49-F238E27FC236}">
                <a16:creationId xmlns:a16="http://schemas.microsoft.com/office/drawing/2014/main" id="{F436D3F5-8A63-544E-8FCA-5514DF3B22B0}"/>
              </a:ext>
            </a:extLst>
          </p:cNvPr>
          <p:cNvSpPr>
            <a:spLocks noGrp="1"/>
          </p:cNvSpPr>
          <p:nvPr>
            <p:ph type="body" idx="1"/>
          </p:nvPr>
        </p:nvSpPr>
        <p:spPr>
          <a:xfrm>
            <a:off x="220260" y="1242987"/>
            <a:ext cx="8520600" cy="3416400"/>
          </a:xfrm>
        </p:spPr>
        <p:txBody>
          <a:bodyPr/>
          <a:lstStyle/>
          <a:p>
            <a:pPr marL="114300" indent="0">
              <a:buNone/>
            </a:pPr>
            <a:r>
              <a:rPr lang="en-US" b="1" dirty="0"/>
              <a:t>Tomorrow, Sunday March 5 at 1:30</a:t>
            </a:r>
          </a:p>
          <a:p>
            <a:pPr marL="114300" indent="0">
              <a:buNone/>
            </a:pPr>
            <a:r>
              <a:rPr lang="en-US" b="1" dirty="0"/>
              <a:t>1835 County Line Rd., Villanova</a:t>
            </a:r>
          </a:p>
          <a:p>
            <a:pPr marL="114300" indent="0">
              <a:buNone/>
            </a:pPr>
            <a:endParaRPr lang="en-US" dirty="0"/>
          </a:p>
          <a:p>
            <a:pPr marL="114300" indent="0">
              <a:buNone/>
            </a:pPr>
            <a:endParaRPr lang="en-US" dirty="0"/>
          </a:p>
          <a:p>
            <a:pPr marL="114300" indent="0">
              <a:buNone/>
            </a:pPr>
            <a:r>
              <a:rPr lang="en-US" dirty="0"/>
              <a:t>Go to </a:t>
            </a:r>
            <a:r>
              <a:rPr lang="en-US" dirty="0" err="1"/>
              <a:t>SaveOakwell</a:t>
            </a:r>
            <a:r>
              <a:rPr lang="en-US" dirty="0"/>
              <a:t> FB page for info</a:t>
            </a:r>
          </a:p>
        </p:txBody>
      </p:sp>
      <p:pic>
        <p:nvPicPr>
          <p:cNvPr id="5" name="Picture 4" descr="A group of people standing on a path with a stroller&#10;&#10;Description automatically generated with low confidence">
            <a:extLst>
              <a:ext uri="{FF2B5EF4-FFF2-40B4-BE49-F238E27FC236}">
                <a16:creationId xmlns:a16="http://schemas.microsoft.com/office/drawing/2014/main" id="{70C4E3AC-6F29-0344-8D32-1C9D1923A451}"/>
              </a:ext>
            </a:extLst>
          </p:cNvPr>
          <p:cNvPicPr>
            <a:picLocks noChangeAspect="1"/>
          </p:cNvPicPr>
          <p:nvPr/>
        </p:nvPicPr>
        <p:blipFill>
          <a:blip r:embed="rId2"/>
          <a:stretch>
            <a:fillRect/>
          </a:stretch>
        </p:blipFill>
        <p:spPr>
          <a:xfrm>
            <a:off x="3976105" y="754690"/>
            <a:ext cx="5047416" cy="3761034"/>
          </a:xfrm>
          <a:prstGeom prst="rect">
            <a:avLst/>
          </a:prstGeom>
        </p:spPr>
      </p:pic>
      <p:sp>
        <p:nvSpPr>
          <p:cNvPr id="6" name="TextBox 5">
            <a:extLst>
              <a:ext uri="{FF2B5EF4-FFF2-40B4-BE49-F238E27FC236}">
                <a16:creationId xmlns:a16="http://schemas.microsoft.com/office/drawing/2014/main" id="{6C14C76C-A48A-BC4B-B234-966EA6F6654D}"/>
              </a:ext>
            </a:extLst>
          </p:cNvPr>
          <p:cNvSpPr txBox="1"/>
          <p:nvPr/>
        </p:nvSpPr>
        <p:spPr>
          <a:xfrm>
            <a:off x="6198603" y="4620280"/>
            <a:ext cx="1228221" cy="523220"/>
          </a:xfrm>
          <a:prstGeom prst="rect">
            <a:avLst/>
          </a:prstGeom>
          <a:noFill/>
        </p:spPr>
        <p:txBody>
          <a:bodyPr wrap="none" rtlCol="0">
            <a:spAutoFit/>
          </a:bodyPr>
          <a:lstStyle/>
          <a:p>
            <a:r>
              <a:rPr lang="en-US" sz="1400" dirty="0">
                <a:solidFill>
                  <a:schemeClr val="dk1"/>
                </a:solidFill>
                <a:highlight>
                  <a:schemeClr val="lt1"/>
                </a:highlight>
                <a:latin typeface="Average"/>
                <a:ea typeface="Average"/>
                <a:cs typeface="Average"/>
                <a:sym typeface="Average"/>
              </a:rPr>
              <a:t>Credit: Singer</a:t>
            </a:r>
          </a:p>
          <a:p>
            <a:endParaRPr lang="en-US" dirty="0"/>
          </a:p>
        </p:txBody>
      </p:sp>
    </p:spTree>
    <p:extLst>
      <p:ext uri="{BB962C8B-B14F-4D97-AF65-F5344CB8AC3E}">
        <p14:creationId xmlns:p14="http://schemas.microsoft.com/office/powerpoint/2010/main" val="1550786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86580-E35B-C648-BACF-56A920CF66BA}"/>
              </a:ext>
            </a:extLst>
          </p:cNvPr>
          <p:cNvSpPr>
            <a:spLocks noGrp="1"/>
          </p:cNvSpPr>
          <p:nvPr>
            <p:ph type="title"/>
          </p:nvPr>
        </p:nvSpPr>
        <p:spPr>
          <a:xfrm>
            <a:off x="201881" y="118753"/>
            <a:ext cx="8630419" cy="898972"/>
          </a:xfrm>
        </p:spPr>
        <p:txBody>
          <a:bodyPr>
            <a:noAutofit/>
          </a:bodyPr>
          <a:lstStyle/>
          <a:p>
            <a:r>
              <a:rPr lang="en-US" sz="4000" dirty="0">
                <a:solidFill>
                  <a:srgbClr val="FF0000"/>
                </a:solidFill>
              </a:rPr>
              <a:t>Breaking News!</a:t>
            </a:r>
          </a:p>
        </p:txBody>
      </p:sp>
      <p:sp>
        <p:nvSpPr>
          <p:cNvPr id="10" name="TextBox 9">
            <a:extLst>
              <a:ext uri="{FF2B5EF4-FFF2-40B4-BE49-F238E27FC236}">
                <a16:creationId xmlns:a16="http://schemas.microsoft.com/office/drawing/2014/main" id="{63E1C339-7812-6F45-96FC-89CDDE4EF2DF}"/>
              </a:ext>
            </a:extLst>
          </p:cNvPr>
          <p:cNvSpPr txBox="1"/>
          <p:nvPr/>
        </p:nvSpPr>
        <p:spPr>
          <a:xfrm>
            <a:off x="2423160" y="906691"/>
            <a:ext cx="5383530" cy="461665"/>
          </a:xfrm>
          <a:prstGeom prst="rect">
            <a:avLst/>
          </a:prstGeom>
          <a:noFill/>
        </p:spPr>
        <p:txBody>
          <a:bodyPr wrap="square">
            <a:spAutoFit/>
          </a:bodyPr>
          <a:lstStyle/>
          <a:p>
            <a:r>
              <a:rPr lang="en-US" sz="2400" dirty="0">
                <a:solidFill>
                  <a:schemeClr val="tx1"/>
                </a:solidFill>
              </a:rPr>
              <a:t>Stoneleigh and Oakwell District</a:t>
            </a:r>
          </a:p>
        </p:txBody>
      </p:sp>
      <p:pic>
        <p:nvPicPr>
          <p:cNvPr id="16" name="Picture 15" descr="Graphical user interface, text, application&#10;&#10;Description automatically generated">
            <a:extLst>
              <a:ext uri="{FF2B5EF4-FFF2-40B4-BE49-F238E27FC236}">
                <a16:creationId xmlns:a16="http://schemas.microsoft.com/office/drawing/2014/main" id="{5240392A-30CF-CF40-80B5-7C72DFC27040}"/>
              </a:ext>
            </a:extLst>
          </p:cNvPr>
          <p:cNvPicPr>
            <a:picLocks noChangeAspect="1"/>
          </p:cNvPicPr>
          <p:nvPr/>
        </p:nvPicPr>
        <p:blipFill>
          <a:blip r:embed="rId2"/>
          <a:stretch>
            <a:fillRect/>
          </a:stretch>
        </p:blipFill>
        <p:spPr>
          <a:xfrm>
            <a:off x="1645921" y="1410939"/>
            <a:ext cx="6846569" cy="3446812"/>
          </a:xfrm>
          <a:prstGeom prst="rect">
            <a:avLst/>
          </a:prstGeom>
        </p:spPr>
      </p:pic>
    </p:spTree>
    <p:extLst>
      <p:ext uri="{BB962C8B-B14F-4D97-AF65-F5344CB8AC3E}">
        <p14:creationId xmlns:p14="http://schemas.microsoft.com/office/powerpoint/2010/main" val="42030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5"/>
          <p:cNvSpPr txBox="1">
            <a:spLocks noGrp="1"/>
          </p:cNvSpPr>
          <p:nvPr>
            <p:ph type="title"/>
          </p:nvPr>
        </p:nvSpPr>
        <p:spPr>
          <a:xfrm>
            <a:off x="1100800" y="1616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600" dirty="0">
                <a:latin typeface="Average"/>
                <a:ea typeface="Average"/>
                <a:cs typeface="Average"/>
                <a:sym typeface="Average"/>
              </a:rPr>
              <a:t>Thank You</a:t>
            </a:r>
            <a:endParaRPr sz="3600" dirty="0">
              <a:latin typeface="Average"/>
              <a:ea typeface="Average"/>
              <a:cs typeface="Average"/>
              <a:sym typeface="Average"/>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457200" lvl="0" indent="457200" algn="l" rtl="0">
              <a:spcBef>
                <a:spcPts val="0"/>
              </a:spcBef>
              <a:spcAft>
                <a:spcPts val="0"/>
              </a:spcAft>
              <a:buNone/>
            </a:pPr>
            <a:endParaRPr dirty="0">
              <a:latin typeface="Average"/>
              <a:ea typeface="Average"/>
              <a:cs typeface="Average"/>
              <a:sym typeface="Average"/>
            </a:endParaRPr>
          </a:p>
        </p:txBody>
      </p:sp>
      <p:pic>
        <p:nvPicPr>
          <p:cNvPr id="591" name="Google Shape;591;p75"/>
          <p:cNvPicPr preferRelativeResize="0"/>
          <p:nvPr/>
        </p:nvPicPr>
        <p:blipFill>
          <a:blip r:embed="rId3">
            <a:alphaModFix/>
          </a:blip>
          <a:stretch>
            <a:fillRect/>
          </a:stretch>
        </p:blipFill>
        <p:spPr>
          <a:xfrm>
            <a:off x="6611414" y="161600"/>
            <a:ext cx="2314203" cy="3557514"/>
          </a:xfrm>
          <a:prstGeom prst="rect">
            <a:avLst/>
          </a:prstGeom>
          <a:noFill/>
          <a:ln>
            <a:noFill/>
          </a:ln>
        </p:spPr>
      </p:pic>
      <p:pic>
        <p:nvPicPr>
          <p:cNvPr id="5" name="Picture 4" descr="A picture containing tree, brick, outdoor, building&#10;&#10;Description automatically generated">
            <a:extLst>
              <a:ext uri="{FF2B5EF4-FFF2-40B4-BE49-F238E27FC236}">
                <a16:creationId xmlns:a16="http://schemas.microsoft.com/office/drawing/2014/main" id="{1BFB6BB8-1AE1-7A41-9D67-1DC516816610}"/>
              </a:ext>
            </a:extLst>
          </p:cNvPr>
          <p:cNvPicPr>
            <a:picLocks noChangeAspect="1"/>
          </p:cNvPicPr>
          <p:nvPr/>
        </p:nvPicPr>
        <p:blipFill>
          <a:blip r:embed="rId4"/>
          <a:stretch>
            <a:fillRect/>
          </a:stretch>
        </p:blipFill>
        <p:spPr>
          <a:xfrm>
            <a:off x="398072" y="808256"/>
            <a:ext cx="3078773" cy="3906290"/>
          </a:xfrm>
          <a:prstGeom prst="rect">
            <a:avLst/>
          </a:prstGeom>
        </p:spPr>
      </p:pic>
      <p:pic>
        <p:nvPicPr>
          <p:cNvPr id="9" name="Picture 8" descr="A picture containing outdoor, tree, grass, dry&#10;&#10;Description automatically generated">
            <a:extLst>
              <a:ext uri="{FF2B5EF4-FFF2-40B4-BE49-F238E27FC236}">
                <a16:creationId xmlns:a16="http://schemas.microsoft.com/office/drawing/2014/main" id="{1A835CE2-57C2-BB44-BC90-894CCDDD3C9A}"/>
              </a:ext>
            </a:extLst>
          </p:cNvPr>
          <p:cNvPicPr>
            <a:picLocks noChangeAspect="1"/>
          </p:cNvPicPr>
          <p:nvPr/>
        </p:nvPicPr>
        <p:blipFill>
          <a:blip r:embed="rId5"/>
          <a:stretch>
            <a:fillRect/>
          </a:stretch>
        </p:blipFill>
        <p:spPr>
          <a:xfrm>
            <a:off x="3919294" y="0"/>
            <a:ext cx="1807535" cy="2452328"/>
          </a:xfrm>
          <a:prstGeom prst="rect">
            <a:avLst/>
          </a:prstGeom>
        </p:spPr>
      </p:pic>
      <p:pic>
        <p:nvPicPr>
          <p:cNvPr id="11" name="Picture 10" descr="A picture containing tree, outdoor, plant, forest&#10;&#10;Description automatically generated">
            <a:extLst>
              <a:ext uri="{FF2B5EF4-FFF2-40B4-BE49-F238E27FC236}">
                <a16:creationId xmlns:a16="http://schemas.microsoft.com/office/drawing/2014/main" id="{9B2EF95C-6AE0-DC4A-8794-F8AA03014D77}"/>
              </a:ext>
            </a:extLst>
          </p:cNvPr>
          <p:cNvPicPr>
            <a:picLocks noChangeAspect="1"/>
          </p:cNvPicPr>
          <p:nvPr/>
        </p:nvPicPr>
        <p:blipFill>
          <a:blip r:embed="rId6"/>
          <a:stretch>
            <a:fillRect/>
          </a:stretch>
        </p:blipFill>
        <p:spPr>
          <a:xfrm>
            <a:off x="3919294" y="2575843"/>
            <a:ext cx="2034480" cy="2406057"/>
          </a:xfrm>
          <a:prstGeom prst="rect">
            <a:avLst/>
          </a:prstGeom>
        </p:spPr>
      </p:pic>
      <p:sp>
        <p:nvSpPr>
          <p:cNvPr id="2" name="TextBox 1">
            <a:extLst>
              <a:ext uri="{FF2B5EF4-FFF2-40B4-BE49-F238E27FC236}">
                <a16:creationId xmlns:a16="http://schemas.microsoft.com/office/drawing/2014/main" id="{937032F6-C10D-9342-A9A1-477E16744B4C}"/>
              </a:ext>
            </a:extLst>
          </p:cNvPr>
          <p:cNvSpPr txBox="1"/>
          <p:nvPr/>
        </p:nvSpPr>
        <p:spPr>
          <a:xfrm>
            <a:off x="6477619" y="4037438"/>
            <a:ext cx="2447998" cy="646331"/>
          </a:xfrm>
          <a:prstGeom prst="rect">
            <a:avLst/>
          </a:prstGeom>
          <a:noFill/>
        </p:spPr>
        <p:txBody>
          <a:bodyPr wrap="square" rtlCol="0">
            <a:spAutoFit/>
          </a:bodyPr>
          <a:lstStyle/>
          <a:p>
            <a:r>
              <a:rPr lang="en-US" sz="1100" dirty="0">
                <a:solidFill>
                  <a:srgbClr val="FFFFFF"/>
                </a:solidFill>
                <a:latin typeface="+mj-lt"/>
                <a:ea typeface="Average"/>
                <a:cs typeface="Average"/>
                <a:sym typeface="Average"/>
              </a:rPr>
              <a:t>Credit: Radnor Historical Society, Save/Preserve Oakwell</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1581700" y="228600"/>
            <a:ext cx="5588699" cy="4838700"/>
          </a:xfrm>
          <a:prstGeom prst="rect">
            <a:avLst/>
          </a:prstGeom>
          <a:noFill/>
          <a:ln>
            <a:noFill/>
          </a:ln>
        </p:spPr>
      </p:pic>
      <p:sp>
        <p:nvSpPr>
          <p:cNvPr id="74" name="Google Shape;74;p15"/>
          <p:cNvSpPr txBox="1"/>
          <p:nvPr/>
        </p:nvSpPr>
        <p:spPr>
          <a:xfrm>
            <a:off x="7347875" y="4574700"/>
            <a:ext cx="1640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Average"/>
                <a:ea typeface="Average"/>
                <a:cs typeface="Average"/>
                <a:sym typeface="Average"/>
              </a:rPr>
              <a:t>Credit: Philadelphia Inquirer 11/3/22</a:t>
            </a:r>
            <a:endParaRPr sz="1000">
              <a:solidFill>
                <a:srgbClr val="FFFFFF"/>
              </a:solidFill>
              <a:latin typeface="Average"/>
              <a:ea typeface="Average"/>
              <a:cs typeface="Average"/>
              <a:sym typeface="Average"/>
            </a:endParaRPr>
          </a:p>
        </p:txBody>
      </p:sp>
      <p:pic>
        <p:nvPicPr>
          <p:cNvPr id="75" name="Google Shape;75;p15"/>
          <p:cNvPicPr preferRelativeResize="0"/>
          <p:nvPr/>
        </p:nvPicPr>
        <p:blipFill>
          <a:blip r:embed="rId4">
            <a:alphaModFix/>
          </a:blip>
          <a:stretch>
            <a:fillRect/>
          </a:stretch>
        </p:blipFill>
        <p:spPr>
          <a:xfrm>
            <a:off x="6464800" y="1422300"/>
            <a:ext cx="2679199" cy="816600"/>
          </a:xfrm>
          <a:prstGeom prst="rect">
            <a:avLst/>
          </a:prstGeom>
          <a:noFill/>
          <a:ln>
            <a:noFill/>
          </a:ln>
        </p:spPr>
      </p:pic>
      <p:cxnSp>
        <p:nvCxnSpPr>
          <p:cNvPr id="76" name="Google Shape;76;p15"/>
          <p:cNvCxnSpPr>
            <a:stCxn id="77" idx="1"/>
          </p:cNvCxnSpPr>
          <p:nvPr/>
        </p:nvCxnSpPr>
        <p:spPr>
          <a:xfrm flipH="1">
            <a:off x="6049700" y="2401200"/>
            <a:ext cx="1754700" cy="11100"/>
          </a:xfrm>
          <a:prstGeom prst="straightConnector1">
            <a:avLst/>
          </a:prstGeom>
          <a:noFill/>
          <a:ln w="28575" cap="flat" cmpd="sng">
            <a:solidFill>
              <a:srgbClr val="FF0000"/>
            </a:solidFill>
            <a:prstDash val="solid"/>
            <a:round/>
            <a:headEnd type="none" w="med" len="med"/>
            <a:tailEnd type="triangle" w="med" len="med"/>
          </a:ln>
        </p:spPr>
      </p:cxnSp>
      <p:pic>
        <p:nvPicPr>
          <p:cNvPr id="78" name="Google Shape;78;p15"/>
          <p:cNvPicPr preferRelativeResize="0"/>
          <p:nvPr/>
        </p:nvPicPr>
        <p:blipFill>
          <a:blip r:embed="rId5">
            <a:alphaModFix/>
          </a:blip>
          <a:stretch>
            <a:fillRect/>
          </a:stretch>
        </p:blipFill>
        <p:spPr>
          <a:xfrm>
            <a:off x="242100" y="86200"/>
            <a:ext cx="2945851" cy="2485550"/>
          </a:xfrm>
          <a:prstGeom prst="rect">
            <a:avLst/>
          </a:prstGeom>
          <a:noFill/>
          <a:ln>
            <a:noFill/>
          </a:ln>
        </p:spPr>
      </p:pic>
      <p:sp>
        <p:nvSpPr>
          <p:cNvPr id="77" name="Google Shape;77;p15"/>
          <p:cNvSpPr txBox="1"/>
          <p:nvPr/>
        </p:nvSpPr>
        <p:spPr>
          <a:xfrm>
            <a:off x="7804400" y="2162700"/>
            <a:ext cx="1640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Average"/>
                <a:ea typeface="Average"/>
                <a:cs typeface="Average"/>
                <a:sym typeface="Average"/>
              </a:rPr>
              <a:t>42 acres</a:t>
            </a:r>
            <a:endParaRPr sz="1900">
              <a:solidFill>
                <a:srgbClr val="FFFFFF"/>
              </a:solidFill>
              <a:latin typeface="Average"/>
              <a:ea typeface="Average"/>
              <a:cs typeface="Average"/>
              <a:sym typeface="Average"/>
            </a:endParaRPr>
          </a:p>
        </p:txBody>
      </p:sp>
      <p:sp>
        <p:nvSpPr>
          <p:cNvPr id="79" name="Google Shape;79;p15"/>
          <p:cNvSpPr txBox="1"/>
          <p:nvPr/>
        </p:nvSpPr>
        <p:spPr>
          <a:xfrm>
            <a:off x="7270025" y="620075"/>
            <a:ext cx="1640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Average"/>
                <a:ea typeface="Average"/>
                <a:cs typeface="Average"/>
                <a:sym typeface="Average"/>
              </a:rPr>
              <a:t>13.4 acres</a:t>
            </a:r>
            <a:endParaRPr sz="1900">
              <a:solidFill>
                <a:srgbClr val="FFFFFF"/>
              </a:solidFill>
              <a:latin typeface="Average"/>
              <a:ea typeface="Average"/>
              <a:cs typeface="Average"/>
              <a:sym typeface="Average"/>
            </a:endParaRPr>
          </a:p>
        </p:txBody>
      </p:sp>
      <p:cxnSp>
        <p:nvCxnSpPr>
          <p:cNvPr id="80" name="Google Shape;80;p15"/>
          <p:cNvCxnSpPr>
            <a:stCxn id="79" idx="1"/>
          </p:cNvCxnSpPr>
          <p:nvPr/>
        </p:nvCxnSpPr>
        <p:spPr>
          <a:xfrm flipH="1">
            <a:off x="5494325" y="858575"/>
            <a:ext cx="1775700" cy="9825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0CAE-4908-E843-953F-9F20B83CFB5E}"/>
              </a:ext>
            </a:extLst>
          </p:cNvPr>
          <p:cNvSpPr>
            <a:spLocks noGrp="1"/>
          </p:cNvSpPr>
          <p:nvPr>
            <p:ph type="title"/>
          </p:nvPr>
        </p:nvSpPr>
        <p:spPr/>
        <p:txBody>
          <a:bodyPr>
            <a:normAutofit fontScale="90000"/>
          </a:bodyPr>
          <a:lstStyle/>
          <a:p>
            <a:r>
              <a:rPr lang="en-US" dirty="0"/>
              <a:t>Stoneleigh and Oakwell: Sister Estates</a:t>
            </a:r>
          </a:p>
        </p:txBody>
      </p:sp>
      <p:pic>
        <p:nvPicPr>
          <p:cNvPr id="5" name="Picture 4" descr="A house with trees in the front&#10;&#10;Description automatically generated with low confidence">
            <a:extLst>
              <a:ext uri="{FF2B5EF4-FFF2-40B4-BE49-F238E27FC236}">
                <a16:creationId xmlns:a16="http://schemas.microsoft.com/office/drawing/2014/main" id="{E5B9B4D8-9C1A-AC48-A29F-9C1F59AFD615}"/>
              </a:ext>
            </a:extLst>
          </p:cNvPr>
          <p:cNvPicPr>
            <a:picLocks noChangeAspect="1"/>
          </p:cNvPicPr>
          <p:nvPr/>
        </p:nvPicPr>
        <p:blipFill>
          <a:blip r:embed="rId3"/>
          <a:stretch>
            <a:fillRect/>
          </a:stretch>
        </p:blipFill>
        <p:spPr>
          <a:xfrm>
            <a:off x="89022" y="1174421"/>
            <a:ext cx="4482978" cy="3000834"/>
          </a:xfrm>
          <a:prstGeom prst="rect">
            <a:avLst/>
          </a:prstGeom>
        </p:spPr>
      </p:pic>
      <p:pic>
        <p:nvPicPr>
          <p:cNvPr id="7" name="Picture 6" descr="A picture containing tree, outdoor, house, plant&#10;&#10;Description automatically generated">
            <a:extLst>
              <a:ext uri="{FF2B5EF4-FFF2-40B4-BE49-F238E27FC236}">
                <a16:creationId xmlns:a16="http://schemas.microsoft.com/office/drawing/2014/main" id="{6F32A6DD-114E-294E-B4F0-E40DBF7C39F5}"/>
              </a:ext>
            </a:extLst>
          </p:cNvPr>
          <p:cNvPicPr>
            <a:picLocks noChangeAspect="1"/>
          </p:cNvPicPr>
          <p:nvPr/>
        </p:nvPicPr>
        <p:blipFill>
          <a:blip r:embed="rId4"/>
          <a:stretch>
            <a:fillRect/>
          </a:stretch>
        </p:blipFill>
        <p:spPr>
          <a:xfrm>
            <a:off x="4869712" y="1152475"/>
            <a:ext cx="3962588" cy="3000834"/>
          </a:xfrm>
          <a:prstGeom prst="rect">
            <a:avLst/>
          </a:prstGeom>
        </p:spPr>
      </p:pic>
      <p:sp>
        <p:nvSpPr>
          <p:cNvPr id="4" name="TextBox 3">
            <a:extLst>
              <a:ext uri="{FF2B5EF4-FFF2-40B4-BE49-F238E27FC236}">
                <a16:creationId xmlns:a16="http://schemas.microsoft.com/office/drawing/2014/main" id="{542BE7DF-8A22-8642-9BC5-A2F73F5D7AD3}"/>
              </a:ext>
            </a:extLst>
          </p:cNvPr>
          <p:cNvSpPr txBox="1"/>
          <p:nvPr/>
        </p:nvSpPr>
        <p:spPr>
          <a:xfrm>
            <a:off x="1506951" y="4175255"/>
            <a:ext cx="1868164" cy="307777"/>
          </a:xfrm>
          <a:prstGeom prst="rect">
            <a:avLst/>
          </a:prstGeom>
          <a:noFill/>
        </p:spPr>
        <p:txBody>
          <a:bodyPr wrap="square" rtlCol="0">
            <a:spAutoFit/>
          </a:bodyPr>
          <a:lstStyle/>
          <a:p>
            <a:endParaRPr lang="en-US" dirty="0">
              <a:solidFill>
                <a:schemeClr val="tx1"/>
              </a:solidFill>
            </a:endParaRPr>
          </a:p>
        </p:txBody>
      </p:sp>
      <p:sp>
        <p:nvSpPr>
          <p:cNvPr id="8" name="TextBox 7">
            <a:extLst>
              <a:ext uri="{FF2B5EF4-FFF2-40B4-BE49-F238E27FC236}">
                <a16:creationId xmlns:a16="http://schemas.microsoft.com/office/drawing/2014/main" id="{5C85E0B2-741A-FB46-9E05-F713B238D545}"/>
              </a:ext>
            </a:extLst>
          </p:cNvPr>
          <p:cNvSpPr txBox="1"/>
          <p:nvPr/>
        </p:nvSpPr>
        <p:spPr>
          <a:xfrm>
            <a:off x="1403498" y="4288062"/>
            <a:ext cx="2126511" cy="523220"/>
          </a:xfrm>
          <a:prstGeom prst="rect">
            <a:avLst/>
          </a:prstGeom>
          <a:noFill/>
        </p:spPr>
        <p:txBody>
          <a:bodyPr wrap="square" rtlCol="0">
            <a:spAutoFit/>
          </a:bodyPr>
          <a:lstStyle/>
          <a:p>
            <a:pPr marL="0" lvl="0" indent="0" algn="l" rtl="0">
              <a:spcBef>
                <a:spcPts val="0"/>
              </a:spcBef>
              <a:spcAft>
                <a:spcPts val="0"/>
              </a:spcAft>
              <a:buNone/>
            </a:pPr>
            <a:r>
              <a:rPr lang="en-US" dirty="0">
                <a:solidFill>
                  <a:schemeClr val="dk1"/>
                </a:solidFill>
                <a:latin typeface="Average"/>
                <a:ea typeface="Average"/>
                <a:cs typeface="Average"/>
                <a:sym typeface="Average"/>
              </a:rPr>
              <a:t>Stoneleigh (1877)</a:t>
            </a:r>
          </a:p>
          <a:p>
            <a:endParaRPr lang="en-US" dirty="0"/>
          </a:p>
        </p:txBody>
      </p:sp>
      <p:sp>
        <p:nvSpPr>
          <p:cNvPr id="9" name="TextBox 8">
            <a:extLst>
              <a:ext uri="{FF2B5EF4-FFF2-40B4-BE49-F238E27FC236}">
                <a16:creationId xmlns:a16="http://schemas.microsoft.com/office/drawing/2014/main" id="{46371978-055A-1646-B11D-A62917E1844A}"/>
              </a:ext>
            </a:extLst>
          </p:cNvPr>
          <p:cNvSpPr txBox="1"/>
          <p:nvPr/>
        </p:nvSpPr>
        <p:spPr>
          <a:xfrm>
            <a:off x="5986131" y="4288059"/>
            <a:ext cx="2489012" cy="523220"/>
          </a:xfrm>
          <a:prstGeom prst="rect">
            <a:avLst/>
          </a:prstGeom>
          <a:noFill/>
        </p:spPr>
        <p:txBody>
          <a:bodyPr wrap="square" rtlCol="0">
            <a:spAutoFit/>
          </a:bodyPr>
          <a:lstStyle/>
          <a:p>
            <a:pPr marL="0" lvl="0" indent="0" algn="l" rtl="0">
              <a:spcBef>
                <a:spcPts val="0"/>
              </a:spcBef>
              <a:spcAft>
                <a:spcPts val="0"/>
              </a:spcAft>
              <a:buNone/>
            </a:pPr>
            <a:r>
              <a:rPr lang="en-US" dirty="0">
                <a:solidFill>
                  <a:schemeClr val="dk1"/>
                </a:solidFill>
                <a:latin typeface="Average"/>
                <a:ea typeface="Average"/>
                <a:cs typeface="Average"/>
                <a:sym typeface="Average"/>
              </a:rPr>
              <a:t>Oakwell (1920)</a:t>
            </a:r>
          </a:p>
          <a:p>
            <a:endParaRPr lang="en-US" dirty="0"/>
          </a:p>
        </p:txBody>
      </p:sp>
      <p:sp>
        <p:nvSpPr>
          <p:cNvPr id="11" name="TextBox 10">
            <a:extLst>
              <a:ext uri="{FF2B5EF4-FFF2-40B4-BE49-F238E27FC236}">
                <a16:creationId xmlns:a16="http://schemas.microsoft.com/office/drawing/2014/main" id="{AEDEBFCB-CABE-E34B-977E-C74F71A0C317}"/>
              </a:ext>
            </a:extLst>
          </p:cNvPr>
          <p:cNvSpPr txBox="1"/>
          <p:nvPr/>
        </p:nvSpPr>
        <p:spPr>
          <a:xfrm>
            <a:off x="6729514" y="4725685"/>
            <a:ext cx="4572000" cy="430887"/>
          </a:xfrm>
          <a:prstGeom prst="rect">
            <a:avLst/>
          </a:prstGeom>
          <a:noFill/>
        </p:spPr>
        <p:txBody>
          <a:bodyPr wrap="square">
            <a:spAutoFit/>
          </a:bodyPr>
          <a:lstStyle/>
          <a:p>
            <a:pPr marL="0" lvl="0" indent="0" algn="l" rtl="0">
              <a:spcBef>
                <a:spcPts val="0"/>
              </a:spcBef>
              <a:spcAft>
                <a:spcPts val="0"/>
              </a:spcAft>
              <a:buNone/>
            </a:pPr>
            <a:r>
              <a:rPr lang="en-US" sz="1100" dirty="0">
                <a:solidFill>
                  <a:srgbClr val="FFFFFF"/>
                </a:solidFill>
                <a:latin typeface="Average"/>
                <a:ea typeface="Average"/>
                <a:cs typeface="Average"/>
                <a:sym typeface="Average"/>
              </a:rPr>
              <a:t>Credit: Stoneleigh: a natural garden</a:t>
            </a:r>
          </a:p>
          <a:p>
            <a:pPr marL="0" lvl="0" indent="0" algn="l" rtl="0">
              <a:spcBef>
                <a:spcPts val="0"/>
              </a:spcBef>
              <a:spcAft>
                <a:spcPts val="0"/>
              </a:spcAft>
              <a:buNone/>
            </a:pPr>
            <a:r>
              <a:rPr lang="en-US" sz="1100" dirty="0">
                <a:solidFill>
                  <a:srgbClr val="FFFFFF"/>
                </a:solidFill>
                <a:latin typeface="Average"/>
                <a:ea typeface="Average"/>
                <a:cs typeface="Average"/>
                <a:sym typeface="Average"/>
              </a:rPr>
              <a:t>Save/Preserve Oakwell</a:t>
            </a:r>
          </a:p>
        </p:txBody>
      </p:sp>
    </p:spTree>
    <p:extLst>
      <p:ext uri="{BB962C8B-B14F-4D97-AF65-F5344CB8AC3E}">
        <p14:creationId xmlns:p14="http://schemas.microsoft.com/office/powerpoint/2010/main" val="283667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0"/>
          <p:cNvPicPr preferRelativeResize="0"/>
          <p:nvPr/>
        </p:nvPicPr>
        <p:blipFill>
          <a:blip r:embed="rId3">
            <a:alphaModFix/>
          </a:blip>
          <a:stretch>
            <a:fillRect/>
          </a:stretch>
        </p:blipFill>
        <p:spPr>
          <a:xfrm>
            <a:off x="3966153" y="363263"/>
            <a:ext cx="2358222" cy="4416987"/>
          </a:xfrm>
          <a:prstGeom prst="rect">
            <a:avLst/>
          </a:prstGeom>
          <a:noFill/>
          <a:ln>
            <a:noFill/>
          </a:ln>
        </p:spPr>
      </p:pic>
      <p:pic>
        <p:nvPicPr>
          <p:cNvPr id="231" name="Google Shape;231;p30"/>
          <p:cNvPicPr preferRelativeResize="0"/>
          <p:nvPr/>
        </p:nvPicPr>
        <p:blipFill>
          <a:blip r:embed="rId4">
            <a:alphaModFix/>
          </a:blip>
          <a:stretch>
            <a:fillRect/>
          </a:stretch>
        </p:blipFill>
        <p:spPr>
          <a:xfrm rot="1663264">
            <a:off x="88646" y="806325"/>
            <a:ext cx="4616558" cy="3757524"/>
          </a:xfrm>
          <a:prstGeom prst="rect">
            <a:avLst/>
          </a:prstGeom>
          <a:noFill/>
          <a:ln>
            <a:noFill/>
          </a:ln>
        </p:spPr>
      </p:pic>
      <p:pic>
        <p:nvPicPr>
          <p:cNvPr id="232" name="Google Shape;232;p30"/>
          <p:cNvPicPr preferRelativeResize="0"/>
          <p:nvPr/>
        </p:nvPicPr>
        <p:blipFill>
          <a:blip r:embed="rId3">
            <a:alphaModFix/>
          </a:blip>
          <a:stretch>
            <a:fillRect/>
          </a:stretch>
        </p:blipFill>
        <p:spPr>
          <a:xfrm>
            <a:off x="-2106175" y="-30587"/>
            <a:ext cx="2520250" cy="4720450"/>
          </a:xfrm>
          <a:prstGeom prst="rect">
            <a:avLst/>
          </a:prstGeom>
          <a:noFill/>
          <a:ln>
            <a:noFill/>
          </a:ln>
        </p:spPr>
      </p:pic>
      <p:pic>
        <p:nvPicPr>
          <p:cNvPr id="233" name="Google Shape;233;p30"/>
          <p:cNvPicPr preferRelativeResize="0"/>
          <p:nvPr/>
        </p:nvPicPr>
        <p:blipFill>
          <a:blip r:embed="rId3">
            <a:alphaModFix/>
          </a:blip>
          <a:stretch>
            <a:fillRect/>
          </a:stretch>
        </p:blipFill>
        <p:spPr>
          <a:xfrm>
            <a:off x="3885137" y="142013"/>
            <a:ext cx="2520250" cy="4720450"/>
          </a:xfrm>
          <a:prstGeom prst="rect">
            <a:avLst/>
          </a:prstGeom>
          <a:noFill/>
          <a:ln>
            <a:noFill/>
          </a:ln>
        </p:spPr>
      </p:pic>
      <p:pic>
        <p:nvPicPr>
          <p:cNvPr id="234" name="Google Shape;234;p30"/>
          <p:cNvPicPr preferRelativeResize="0"/>
          <p:nvPr/>
        </p:nvPicPr>
        <p:blipFill>
          <a:blip r:embed="rId5">
            <a:alphaModFix/>
          </a:blip>
          <a:stretch>
            <a:fillRect/>
          </a:stretch>
        </p:blipFill>
        <p:spPr>
          <a:xfrm>
            <a:off x="4496313" y="91925"/>
            <a:ext cx="3979937" cy="4627851"/>
          </a:xfrm>
          <a:prstGeom prst="rect">
            <a:avLst/>
          </a:prstGeom>
          <a:noFill/>
          <a:ln>
            <a:noFill/>
          </a:ln>
        </p:spPr>
      </p:pic>
      <p:sp>
        <p:nvSpPr>
          <p:cNvPr id="235" name="Google Shape;235;p30"/>
          <p:cNvSpPr txBox="1"/>
          <p:nvPr/>
        </p:nvSpPr>
        <p:spPr>
          <a:xfrm>
            <a:off x="5619925" y="4689875"/>
            <a:ext cx="207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1920</a:t>
            </a:r>
            <a:endParaRPr>
              <a:solidFill>
                <a:schemeClr val="dk1"/>
              </a:solidFill>
              <a:latin typeface="Average"/>
              <a:ea typeface="Average"/>
              <a:cs typeface="Average"/>
              <a:sym typeface="Average"/>
            </a:endParaRPr>
          </a:p>
        </p:txBody>
      </p:sp>
      <p:sp>
        <p:nvSpPr>
          <p:cNvPr id="236" name="Google Shape;236;p30"/>
          <p:cNvSpPr txBox="1"/>
          <p:nvPr/>
        </p:nvSpPr>
        <p:spPr>
          <a:xfrm>
            <a:off x="6053075" y="4884250"/>
            <a:ext cx="350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Average"/>
                <a:ea typeface="Average"/>
                <a:cs typeface="Average"/>
                <a:sym typeface="Average"/>
              </a:rPr>
              <a:t>Credit: Google, Radnor Historical Society Mueller 1920</a:t>
            </a:r>
            <a:endParaRPr sz="1000">
              <a:solidFill>
                <a:srgbClr val="FFFFFF"/>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3"/>
          <p:cNvPicPr preferRelativeResize="0"/>
          <p:nvPr/>
        </p:nvPicPr>
        <p:blipFill>
          <a:blip r:embed="rId3">
            <a:alphaModFix/>
          </a:blip>
          <a:stretch>
            <a:fillRect/>
          </a:stretch>
        </p:blipFill>
        <p:spPr>
          <a:xfrm>
            <a:off x="1513700" y="152400"/>
            <a:ext cx="5180170" cy="4838704"/>
          </a:xfrm>
          <a:prstGeom prst="rect">
            <a:avLst/>
          </a:prstGeom>
          <a:noFill/>
          <a:ln>
            <a:noFill/>
          </a:ln>
        </p:spPr>
      </p:pic>
      <p:sp>
        <p:nvSpPr>
          <p:cNvPr id="257" name="Google Shape;257;p33"/>
          <p:cNvSpPr txBox="1"/>
          <p:nvPr/>
        </p:nvSpPr>
        <p:spPr>
          <a:xfrm>
            <a:off x="6945425" y="2325750"/>
            <a:ext cx="2077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Average"/>
                <a:ea typeface="Average"/>
                <a:cs typeface="Average"/>
                <a:sym typeface="Average"/>
              </a:rPr>
              <a:t>Olmsted Brothers </a:t>
            </a:r>
            <a:endParaRPr dirty="0">
              <a:solidFill>
                <a:schemeClr val="dk1"/>
              </a:solidFill>
              <a:latin typeface="Average"/>
              <a:ea typeface="Average"/>
              <a:cs typeface="Average"/>
              <a:sym typeface="Average"/>
            </a:endParaRPr>
          </a:p>
          <a:p>
            <a:pPr marL="0" lvl="0" indent="0" algn="l" rtl="0">
              <a:spcBef>
                <a:spcPts val="0"/>
              </a:spcBef>
              <a:spcAft>
                <a:spcPts val="0"/>
              </a:spcAft>
              <a:buNone/>
            </a:pPr>
            <a:r>
              <a:rPr lang="en" dirty="0">
                <a:solidFill>
                  <a:schemeClr val="dk1"/>
                </a:solidFill>
                <a:latin typeface="Average"/>
                <a:ea typeface="Average"/>
                <a:cs typeface="Average"/>
                <a:sym typeface="Average"/>
              </a:rPr>
              <a:t>Stoneleigh’s 65 acres 1922</a:t>
            </a:r>
            <a:endParaRPr dirty="0">
              <a:solidFill>
                <a:schemeClr val="dk1"/>
              </a:solidFill>
              <a:latin typeface="Average"/>
              <a:ea typeface="Average"/>
              <a:cs typeface="Average"/>
              <a:sym typeface="Average"/>
            </a:endParaRPr>
          </a:p>
        </p:txBody>
      </p:sp>
      <p:sp>
        <p:nvSpPr>
          <p:cNvPr id="258" name="Google Shape;258;p33"/>
          <p:cNvSpPr txBox="1"/>
          <p:nvPr/>
        </p:nvSpPr>
        <p:spPr>
          <a:xfrm>
            <a:off x="7180425" y="4864125"/>
            <a:ext cx="350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Average"/>
                <a:ea typeface="Average"/>
                <a:cs typeface="Average"/>
                <a:sym typeface="Average"/>
              </a:rPr>
              <a:t>Credit: NPS Olmsted Archives</a:t>
            </a:r>
            <a:endParaRPr sz="1000">
              <a:solidFill>
                <a:srgbClr val="FFFFFF"/>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38"/>
          <p:cNvPicPr preferRelativeResize="0"/>
          <p:nvPr/>
        </p:nvPicPr>
        <p:blipFill>
          <a:blip r:embed="rId3">
            <a:alphaModFix/>
          </a:blip>
          <a:stretch>
            <a:fillRect/>
          </a:stretch>
        </p:blipFill>
        <p:spPr>
          <a:xfrm>
            <a:off x="517985" y="194774"/>
            <a:ext cx="6792090" cy="4838701"/>
          </a:xfrm>
          <a:prstGeom prst="rect">
            <a:avLst/>
          </a:prstGeom>
          <a:noFill/>
          <a:ln>
            <a:noFill/>
          </a:ln>
        </p:spPr>
      </p:pic>
      <p:sp>
        <p:nvSpPr>
          <p:cNvPr id="302" name="Google Shape;302;p38"/>
          <p:cNvSpPr txBox="1"/>
          <p:nvPr/>
        </p:nvSpPr>
        <p:spPr>
          <a:xfrm>
            <a:off x="7180425" y="4864125"/>
            <a:ext cx="350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rgbClr val="FFFFFF"/>
                </a:solidFill>
                <a:latin typeface="Average"/>
                <a:ea typeface="Average"/>
                <a:cs typeface="Average"/>
                <a:sym typeface="Average"/>
              </a:rPr>
              <a:t>Credit: NPS Olmsted Archives</a:t>
            </a:r>
            <a:endParaRPr sz="1000" dirty="0">
              <a:solidFill>
                <a:srgbClr val="FFFFFF"/>
              </a:solidFill>
              <a:latin typeface="Average"/>
              <a:ea typeface="Average"/>
              <a:cs typeface="Average"/>
              <a:sym typeface="Average"/>
            </a:endParaRPr>
          </a:p>
        </p:txBody>
      </p:sp>
      <p:sp>
        <p:nvSpPr>
          <p:cNvPr id="303" name="Google Shape;303;p38"/>
          <p:cNvSpPr/>
          <p:nvPr/>
        </p:nvSpPr>
        <p:spPr>
          <a:xfrm>
            <a:off x="421500" y="735425"/>
            <a:ext cx="962400" cy="403500"/>
          </a:xfrm>
          <a:prstGeom prst="rect">
            <a:avLst/>
          </a:prstGeom>
          <a:noFill/>
          <a:ln w="28575" cap="flat" cmpd="sng">
            <a:solidFill>
              <a:srgbClr val="FF0000"/>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8"/>
          <p:cNvSpPr/>
          <p:nvPr/>
        </p:nvSpPr>
        <p:spPr>
          <a:xfrm>
            <a:off x="3145650" y="667400"/>
            <a:ext cx="1054800" cy="728700"/>
          </a:xfrm>
          <a:prstGeom prst="rect">
            <a:avLst/>
          </a:prstGeom>
          <a:noFill/>
          <a:ln w="28575" cap="flat" cmpd="sng">
            <a:solidFill>
              <a:srgbClr val="FF0000"/>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8"/>
          <p:cNvSpPr/>
          <p:nvPr/>
        </p:nvSpPr>
        <p:spPr>
          <a:xfrm>
            <a:off x="5796325" y="476900"/>
            <a:ext cx="1562100" cy="1543800"/>
          </a:xfrm>
          <a:prstGeom prst="rect">
            <a:avLst/>
          </a:prstGeom>
          <a:noFill/>
          <a:ln w="28575" cap="flat" cmpd="sng">
            <a:solidFill>
              <a:srgbClr val="FF0000"/>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8"/>
          <p:cNvSpPr/>
          <p:nvPr/>
        </p:nvSpPr>
        <p:spPr>
          <a:xfrm>
            <a:off x="1833925" y="2020700"/>
            <a:ext cx="3223800" cy="2583900"/>
          </a:xfrm>
          <a:prstGeom prst="rect">
            <a:avLst/>
          </a:prstGeom>
          <a:noFill/>
          <a:ln w="28575" cap="flat" cmpd="sng">
            <a:solidFill>
              <a:srgbClr val="FF0000"/>
            </a:solidFill>
            <a:prstDash val="solid"/>
            <a:round/>
            <a:headEnd type="none" w="sm" len="sm"/>
            <a:tailEnd type="none" w="sm" len="sm"/>
          </a:ln>
          <a:effectLst>
            <a:outerShdw blurRad="57150" dist="19050" dir="540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366F-773A-324A-9205-D06A2843991F}"/>
              </a:ext>
            </a:extLst>
          </p:cNvPr>
          <p:cNvSpPr>
            <a:spLocks noGrp="1"/>
          </p:cNvSpPr>
          <p:nvPr>
            <p:ph type="title"/>
          </p:nvPr>
        </p:nvSpPr>
        <p:spPr/>
        <p:txBody>
          <a:bodyPr>
            <a:normAutofit fontScale="90000"/>
          </a:bodyPr>
          <a:lstStyle/>
          <a:p>
            <a:r>
              <a:rPr lang="en-US" dirty="0"/>
              <a:t>Greenhouse Complex…Now</a:t>
            </a:r>
          </a:p>
        </p:txBody>
      </p:sp>
      <p:sp>
        <p:nvSpPr>
          <p:cNvPr id="3" name="Text Placeholder 2">
            <a:extLst>
              <a:ext uri="{FF2B5EF4-FFF2-40B4-BE49-F238E27FC236}">
                <a16:creationId xmlns:a16="http://schemas.microsoft.com/office/drawing/2014/main" id="{5E64878B-8908-524F-B34E-B8BF72D97D7C}"/>
              </a:ext>
            </a:extLst>
          </p:cNvPr>
          <p:cNvSpPr>
            <a:spLocks noGrp="1"/>
          </p:cNvSpPr>
          <p:nvPr>
            <p:ph type="body" idx="1"/>
          </p:nvPr>
        </p:nvSpPr>
        <p:spPr/>
        <p:txBody>
          <a:bodyPr/>
          <a:lstStyle/>
          <a:p>
            <a:endParaRPr lang="en-US" dirty="0"/>
          </a:p>
        </p:txBody>
      </p:sp>
      <p:pic>
        <p:nvPicPr>
          <p:cNvPr id="5" name="Picture 4" descr="A picture containing tree, outdoor, sky&#10;&#10;Description automatically generated">
            <a:extLst>
              <a:ext uri="{FF2B5EF4-FFF2-40B4-BE49-F238E27FC236}">
                <a16:creationId xmlns:a16="http://schemas.microsoft.com/office/drawing/2014/main" id="{6CF64DA9-0857-5749-817E-F0B10C4753B1}"/>
              </a:ext>
            </a:extLst>
          </p:cNvPr>
          <p:cNvPicPr>
            <a:picLocks noChangeAspect="1"/>
          </p:cNvPicPr>
          <p:nvPr/>
        </p:nvPicPr>
        <p:blipFill>
          <a:blip r:embed="rId3"/>
          <a:stretch>
            <a:fillRect/>
          </a:stretch>
        </p:blipFill>
        <p:spPr>
          <a:xfrm>
            <a:off x="196132" y="1193183"/>
            <a:ext cx="3196697" cy="2571750"/>
          </a:xfrm>
          <a:prstGeom prst="rect">
            <a:avLst/>
          </a:prstGeom>
        </p:spPr>
      </p:pic>
      <p:pic>
        <p:nvPicPr>
          <p:cNvPr id="7" name="Picture 6" descr="A picture containing indoor, building, stone, several&#10;&#10;Description automatically generated">
            <a:extLst>
              <a:ext uri="{FF2B5EF4-FFF2-40B4-BE49-F238E27FC236}">
                <a16:creationId xmlns:a16="http://schemas.microsoft.com/office/drawing/2014/main" id="{1EB1A59B-6505-F446-839C-6B1C9D73D3E4}"/>
              </a:ext>
            </a:extLst>
          </p:cNvPr>
          <p:cNvPicPr>
            <a:picLocks noChangeAspect="1"/>
          </p:cNvPicPr>
          <p:nvPr/>
        </p:nvPicPr>
        <p:blipFill>
          <a:blip r:embed="rId4"/>
          <a:stretch>
            <a:fillRect/>
          </a:stretch>
        </p:blipFill>
        <p:spPr>
          <a:xfrm>
            <a:off x="3594847" y="910273"/>
            <a:ext cx="2858763" cy="3192435"/>
          </a:xfrm>
          <a:prstGeom prst="rect">
            <a:avLst/>
          </a:prstGeom>
        </p:spPr>
      </p:pic>
      <p:pic>
        <p:nvPicPr>
          <p:cNvPr id="9" name="Picture 8" descr="A white door in a brick building&#10;&#10;Description automatically generated with medium confidence">
            <a:extLst>
              <a:ext uri="{FF2B5EF4-FFF2-40B4-BE49-F238E27FC236}">
                <a16:creationId xmlns:a16="http://schemas.microsoft.com/office/drawing/2014/main" id="{08944BCB-0E43-9A49-9D3F-7BA729CE6C53}"/>
              </a:ext>
            </a:extLst>
          </p:cNvPr>
          <p:cNvPicPr>
            <a:picLocks noChangeAspect="1"/>
          </p:cNvPicPr>
          <p:nvPr/>
        </p:nvPicPr>
        <p:blipFill>
          <a:blip r:embed="rId5"/>
          <a:stretch>
            <a:fillRect/>
          </a:stretch>
        </p:blipFill>
        <p:spPr>
          <a:xfrm>
            <a:off x="6178063" y="967224"/>
            <a:ext cx="2965937" cy="3293435"/>
          </a:xfrm>
          <a:prstGeom prst="rect">
            <a:avLst/>
          </a:prstGeom>
        </p:spPr>
      </p:pic>
      <p:sp>
        <p:nvSpPr>
          <p:cNvPr id="4" name="TextBox 3">
            <a:extLst>
              <a:ext uri="{FF2B5EF4-FFF2-40B4-BE49-F238E27FC236}">
                <a16:creationId xmlns:a16="http://schemas.microsoft.com/office/drawing/2014/main" id="{3B08647C-FF90-994A-8C5C-A208E59A4DED}"/>
              </a:ext>
            </a:extLst>
          </p:cNvPr>
          <p:cNvSpPr txBox="1"/>
          <p:nvPr/>
        </p:nvSpPr>
        <p:spPr>
          <a:xfrm>
            <a:off x="5955030" y="4624907"/>
            <a:ext cx="3713847" cy="492443"/>
          </a:xfrm>
          <a:prstGeom prst="rect">
            <a:avLst/>
          </a:prstGeom>
          <a:noFill/>
        </p:spPr>
        <p:txBody>
          <a:bodyPr wrap="square" rtlCol="0">
            <a:spAutoFit/>
          </a:bodyPr>
          <a:lstStyle/>
          <a:p>
            <a:r>
              <a:rPr lang="en-US" sz="1200" dirty="0">
                <a:solidFill>
                  <a:schemeClr val="tx1"/>
                </a:solidFill>
                <a:latin typeface="+mj-lt"/>
                <a:ea typeface="Average"/>
                <a:cs typeface="Average"/>
                <a:sym typeface="Average"/>
              </a:rPr>
              <a:t>Credit: </a:t>
            </a:r>
            <a:r>
              <a:rPr lang="en-US" sz="1200" dirty="0" err="1">
                <a:solidFill>
                  <a:schemeClr val="tx1"/>
                </a:solidFill>
                <a:latin typeface="+mj-lt"/>
                <a:ea typeface="Average"/>
                <a:cs typeface="Average"/>
                <a:sym typeface="Average"/>
              </a:rPr>
              <a:t>Betley</a:t>
            </a:r>
            <a:r>
              <a:rPr lang="en-US" sz="1200" dirty="0">
                <a:solidFill>
                  <a:schemeClr val="tx1"/>
                </a:solidFill>
                <a:latin typeface="+mj-lt"/>
                <a:ea typeface="Average"/>
                <a:cs typeface="Average"/>
                <a:sym typeface="Average"/>
              </a:rPr>
              <a:t>, Save/Preserve Oakwell</a:t>
            </a:r>
          </a:p>
          <a:p>
            <a:endParaRPr lang="en-US" dirty="0"/>
          </a:p>
        </p:txBody>
      </p:sp>
    </p:spTree>
    <p:extLst>
      <p:ext uri="{BB962C8B-B14F-4D97-AF65-F5344CB8AC3E}">
        <p14:creationId xmlns:p14="http://schemas.microsoft.com/office/powerpoint/2010/main" val="1405674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AE6B4-FE16-5C4D-8037-76B3A9887B64}"/>
              </a:ext>
            </a:extLst>
          </p:cNvPr>
          <p:cNvSpPr>
            <a:spLocks noGrp="1"/>
          </p:cNvSpPr>
          <p:nvPr>
            <p:ph type="title"/>
          </p:nvPr>
        </p:nvSpPr>
        <p:spPr/>
        <p:txBody>
          <a:bodyPr>
            <a:normAutofit fontScale="90000"/>
          </a:bodyPr>
          <a:lstStyle/>
          <a:p>
            <a:r>
              <a:rPr lang="en-US" dirty="0"/>
              <a:t>…and then</a:t>
            </a:r>
          </a:p>
        </p:txBody>
      </p:sp>
      <p:pic>
        <p:nvPicPr>
          <p:cNvPr id="5" name="Google Shape;330;p41">
            <a:extLst>
              <a:ext uri="{FF2B5EF4-FFF2-40B4-BE49-F238E27FC236}">
                <a16:creationId xmlns:a16="http://schemas.microsoft.com/office/drawing/2014/main" id="{189A1204-41B7-9449-9338-F8CB70E49253}"/>
              </a:ext>
            </a:extLst>
          </p:cNvPr>
          <p:cNvPicPr preferRelativeResize="0"/>
          <p:nvPr/>
        </p:nvPicPr>
        <p:blipFill>
          <a:blip r:embed="rId3">
            <a:alphaModFix/>
          </a:blip>
          <a:stretch>
            <a:fillRect/>
          </a:stretch>
        </p:blipFill>
        <p:spPr>
          <a:xfrm>
            <a:off x="5228947" y="935666"/>
            <a:ext cx="3138875" cy="3662968"/>
          </a:xfrm>
          <a:prstGeom prst="rect">
            <a:avLst/>
          </a:prstGeom>
          <a:noFill/>
          <a:ln>
            <a:noFill/>
          </a:ln>
        </p:spPr>
      </p:pic>
      <p:pic>
        <p:nvPicPr>
          <p:cNvPr id="6" name="Google Shape;342;p43">
            <a:extLst>
              <a:ext uri="{FF2B5EF4-FFF2-40B4-BE49-F238E27FC236}">
                <a16:creationId xmlns:a16="http://schemas.microsoft.com/office/drawing/2014/main" id="{409CB8EC-4B40-6248-B68F-68A7A492F789}"/>
              </a:ext>
            </a:extLst>
          </p:cNvPr>
          <p:cNvPicPr preferRelativeResize="0"/>
          <p:nvPr/>
        </p:nvPicPr>
        <p:blipFill>
          <a:blip r:embed="rId4">
            <a:alphaModFix/>
          </a:blip>
          <a:stretch>
            <a:fillRect/>
          </a:stretch>
        </p:blipFill>
        <p:spPr>
          <a:xfrm>
            <a:off x="425302" y="1286695"/>
            <a:ext cx="4259487" cy="2583556"/>
          </a:xfrm>
          <a:prstGeom prst="rect">
            <a:avLst/>
          </a:prstGeom>
          <a:noFill/>
          <a:ln>
            <a:noFill/>
          </a:ln>
        </p:spPr>
      </p:pic>
      <p:sp>
        <p:nvSpPr>
          <p:cNvPr id="4" name="TextBox 3">
            <a:extLst>
              <a:ext uri="{FF2B5EF4-FFF2-40B4-BE49-F238E27FC236}">
                <a16:creationId xmlns:a16="http://schemas.microsoft.com/office/drawing/2014/main" id="{08492138-81FF-4049-BD13-906AB7ABAB90}"/>
              </a:ext>
            </a:extLst>
          </p:cNvPr>
          <p:cNvSpPr txBox="1"/>
          <p:nvPr/>
        </p:nvSpPr>
        <p:spPr>
          <a:xfrm>
            <a:off x="1056904" y="4598634"/>
            <a:ext cx="3440627" cy="477054"/>
          </a:xfrm>
          <a:prstGeom prst="rect">
            <a:avLst/>
          </a:prstGeom>
          <a:noFill/>
        </p:spPr>
        <p:txBody>
          <a:bodyPr wrap="square" rtlCol="0">
            <a:spAutoFit/>
          </a:bodyPr>
          <a:lstStyle/>
          <a:p>
            <a:r>
              <a:rPr lang="en-US" sz="1100" dirty="0">
                <a:solidFill>
                  <a:schemeClr val="tx1"/>
                </a:solidFill>
                <a:latin typeface="Average"/>
                <a:ea typeface="Average"/>
                <a:cs typeface="Average"/>
                <a:sym typeface="Average"/>
              </a:rPr>
              <a:t>Credit: House and Garden Vol 4</a:t>
            </a:r>
          </a:p>
          <a:p>
            <a:endParaRPr lang="en-US" dirty="0"/>
          </a:p>
        </p:txBody>
      </p:sp>
    </p:spTree>
    <p:extLst>
      <p:ext uri="{BB962C8B-B14F-4D97-AF65-F5344CB8AC3E}">
        <p14:creationId xmlns:p14="http://schemas.microsoft.com/office/powerpoint/2010/main" val="2387430918"/>
      </p:ext>
    </p:extLst>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5917</TotalTime>
  <Words>842</Words>
  <Application>Microsoft Macintosh PowerPoint</Application>
  <PresentationFormat>On-screen Show (16:9)</PresentationFormat>
  <Paragraphs>116</Paragraphs>
  <Slides>25</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Perpetua</vt:lpstr>
      <vt:lpstr>Gill Sans</vt:lpstr>
      <vt:lpstr>Droid Sans</vt:lpstr>
      <vt:lpstr>Average</vt:lpstr>
      <vt:lpstr>Arial</vt:lpstr>
      <vt:lpstr>Oswald</vt:lpstr>
      <vt:lpstr>Slate</vt:lpstr>
      <vt:lpstr>Save and Preserve Oakwell:  A Once-Secret Garden Under Threat.</vt:lpstr>
      <vt:lpstr>Plan &amp; Purpose of this presentation</vt:lpstr>
      <vt:lpstr>PowerPoint Presentation</vt:lpstr>
      <vt:lpstr>Stoneleigh and Oakwell: Sister Estates</vt:lpstr>
      <vt:lpstr>PowerPoint Presentation</vt:lpstr>
      <vt:lpstr>PowerPoint Presentation</vt:lpstr>
      <vt:lpstr>PowerPoint Presentation</vt:lpstr>
      <vt:lpstr>Greenhouse Complex…Now</vt:lpstr>
      <vt:lpstr>…and then</vt:lpstr>
      <vt:lpstr>PowerPoint Presentation</vt:lpstr>
      <vt:lpstr>PowerPoint Presentation</vt:lpstr>
      <vt:lpstr>PowerPoint Presentation</vt:lpstr>
      <vt:lpstr>Acorn Cottage (Superintendent Francis Canning) </vt:lpstr>
      <vt:lpstr>PowerPoint Presentation</vt:lpstr>
      <vt:lpstr>PowerPoint Presentation</vt:lpstr>
      <vt:lpstr>Squirrel Inn</vt:lpstr>
      <vt:lpstr>PowerPoint Presentation</vt:lpstr>
      <vt:lpstr>PowerPoint Presentation</vt:lpstr>
      <vt:lpstr>Former Victory Gardens</vt:lpstr>
      <vt:lpstr>PowerPoint Presentation</vt:lpstr>
      <vt:lpstr>PowerPoint Presentation</vt:lpstr>
      <vt:lpstr>Website and email:                   Facebook Page: GrowOakwell.com                    Save Oakwell</vt:lpstr>
      <vt:lpstr>Tour of Oakwell:  </vt:lpstr>
      <vt:lpstr>Breaking News!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Oakwell:  A Once-Secret Garden Under Threat.</dc:title>
  <cp:lastModifiedBy>Jamie Singer</cp:lastModifiedBy>
  <cp:revision>43</cp:revision>
  <dcterms:modified xsi:type="dcterms:W3CDTF">2023-03-02T20:24:12Z</dcterms:modified>
</cp:coreProperties>
</file>