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7" r:id="rId2"/>
  </p:sldIdLst>
  <p:sldSz cx="36576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zzillo, Marie" initials="GM" lastIdx="1" clrIdx="0">
    <p:extLst>
      <p:ext uri="{19B8F6BF-5375-455C-9EA6-DF929625EA0E}">
        <p15:presenceInfo xmlns:p15="http://schemas.microsoft.com/office/powerpoint/2012/main" userId="S::magazzillo@ursinus.edu::488f7316-e513-4317-864a-2b45920d41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55"/>
    <p:restoredTop sz="94729"/>
  </p:normalViewPr>
  <p:slideViewPr>
    <p:cSldViewPr snapToGrid="0" snapToObjects="1">
      <p:cViewPr>
        <p:scale>
          <a:sx n="26" d="100"/>
          <a:sy n="26" d="100"/>
        </p:scale>
        <p:origin x="187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3F836-2FCC-144F-880F-39ACF754E05B}" type="datetimeFigureOut">
              <a:rPr lang="en-US" smtClean="0"/>
              <a:t>2/28/23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DF187-07E0-2E4F-BADC-E4ABC5D20DFC}" type="slidenum">
              <a:rPr lang="en-US" smtClean="0"/>
              <a:t>‹#›</a:t>
            </a:fld>
            <a:endParaRPr lang="en-US" dirty="0"/>
          </a:p>
        </p:txBody>
      </p:sp>
    </p:spTree>
    <p:extLst>
      <p:ext uri="{BB962C8B-B14F-4D97-AF65-F5344CB8AC3E}">
        <p14:creationId xmlns:p14="http://schemas.microsoft.com/office/powerpoint/2010/main" val="3229975177"/>
      </p:ext>
    </p:extLst>
  </p:cSld>
  <p:clrMap bg1="lt1" tx1="dk1" bg2="lt2" tx2="dk2" accent1="accent1" accent2="accent2" accent3="accent3" accent4="accent4" accent5="accent5" accent6="accent6" hlink="hlink" folHlink="folHlink"/>
  <p:notesStyle>
    <a:lvl1pPr marL="0" algn="l" defTabSz="3072384" rtl="0" eaLnBrk="1" latinLnBrk="0" hangingPunct="1">
      <a:defRPr sz="4032" kern="1200">
        <a:solidFill>
          <a:schemeClr val="tx1"/>
        </a:solidFill>
        <a:latin typeface="+mn-lt"/>
        <a:ea typeface="+mn-ea"/>
        <a:cs typeface="+mn-cs"/>
      </a:defRPr>
    </a:lvl1pPr>
    <a:lvl2pPr marL="1536192" algn="l" defTabSz="3072384" rtl="0" eaLnBrk="1" latinLnBrk="0" hangingPunct="1">
      <a:defRPr sz="4032" kern="1200">
        <a:solidFill>
          <a:schemeClr val="tx1"/>
        </a:solidFill>
        <a:latin typeface="+mn-lt"/>
        <a:ea typeface="+mn-ea"/>
        <a:cs typeface="+mn-cs"/>
      </a:defRPr>
    </a:lvl2pPr>
    <a:lvl3pPr marL="3072384" algn="l" defTabSz="3072384" rtl="0" eaLnBrk="1" latinLnBrk="0" hangingPunct="1">
      <a:defRPr sz="4032" kern="1200">
        <a:solidFill>
          <a:schemeClr val="tx1"/>
        </a:solidFill>
        <a:latin typeface="+mn-lt"/>
        <a:ea typeface="+mn-ea"/>
        <a:cs typeface="+mn-cs"/>
      </a:defRPr>
    </a:lvl3pPr>
    <a:lvl4pPr marL="4608576" algn="l" defTabSz="3072384" rtl="0" eaLnBrk="1" latinLnBrk="0" hangingPunct="1">
      <a:defRPr sz="4032" kern="1200">
        <a:solidFill>
          <a:schemeClr val="tx1"/>
        </a:solidFill>
        <a:latin typeface="+mn-lt"/>
        <a:ea typeface="+mn-ea"/>
        <a:cs typeface="+mn-cs"/>
      </a:defRPr>
    </a:lvl4pPr>
    <a:lvl5pPr marL="6144768" algn="l" defTabSz="3072384" rtl="0" eaLnBrk="1" latinLnBrk="0" hangingPunct="1">
      <a:defRPr sz="4032" kern="1200">
        <a:solidFill>
          <a:schemeClr val="tx1"/>
        </a:solidFill>
        <a:latin typeface="+mn-lt"/>
        <a:ea typeface="+mn-ea"/>
        <a:cs typeface="+mn-cs"/>
      </a:defRPr>
    </a:lvl5pPr>
    <a:lvl6pPr marL="7680960" algn="l" defTabSz="3072384" rtl="0" eaLnBrk="1" latinLnBrk="0" hangingPunct="1">
      <a:defRPr sz="4032" kern="1200">
        <a:solidFill>
          <a:schemeClr val="tx1"/>
        </a:solidFill>
        <a:latin typeface="+mn-lt"/>
        <a:ea typeface="+mn-ea"/>
        <a:cs typeface="+mn-cs"/>
      </a:defRPr>
    </a:lvl6pPr>
    <a:lvl7pPr marL="9217152" algn="l" defTabSz="3072384" rtl="0" eaLnBrk="1" latinLnBrk="0" hangingPunct="1">
      <a:defRPr sz="4032" kern="1200">
        <a:solidFill>
          <a:schemeClr val="tx1"/>
        </a:solidFill>
        <a:latin typeface="+mn-lt"/>
        <a:ea typeface="+mn-ea"/>
        <a:cs typeface="+mn-cs"/>
      </a:defRPr>
    </a:lvl7pPr>
    <a:lvl8pPr marL="10753344" algn="l" defTabSz="3072384" rtl="0" eaLnBrk="1" latinLnBrk="0" hangingPunct="1">
      <a:defRPr sz="4032" kern="1200">
        <a:solidFill>
          <a:schemeClr val="tx1"/>
        </a:solidFill>
        <a:latin typeface="+mn-lt"/>
        <a:ea typeface="+mn-ea"/>
        <a:cs typeface="+mn-cs"/>
      </a:defRPr>
    </a:lvl8pPr>
    <a:lvl9pPr marL="12289536" algn="l" defTabSz="3072384" rtl="0" eaLnBrk="1" latinLnBrk="0" hangingPunct="1">
      <a:defRPr sz="403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DF187-07E0-2E4F-BADC-E4ABC5D20DFC}" type="slidenum">
              <a:rPr lang="en-US" smtClean="0"/>
              <a:t>1</a:t>
            </a:fld>
            <a:endParaRPr lang="en-US" dirty="0"/>
          </a:p>
        </p:txBody>
      </p:sp>
    </p:spTree>
    <p:extLst>
      <p:ext uri="{BB962C8B-B14F-4D97-AF65-F5344CB8AC3E}">
        <p14:creationId xmlns:p14="http://schemas.microsoft.com/office/powerpoint/2010/main" val="311558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0C63BD-C8DD-4D43-B7D2-C29930883AAA}"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416332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C63BD-C8DD-4D43-B7D2-C29930883AAA}"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1805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C63BD-C8DD-4D43-B7D2-C29930883AAA}"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175763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C63BD-C8DD-4D43-B7D2-C29930883AAA}"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76850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0C63BD-C8DD-4D43-B7D2-C29930883AAA}"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3760430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0C63BD-C8DD-4D43-B7D2-C29930883AAA}"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366747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0C63BD-C8DD-4D43-B7D2-C29930883AAA}" type="datetimeFigureOut">
              <a:rPr lang="en-US" smtClean="0"/>
              <a:t>2/28/23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81526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0C63BD-C8DD-4D43-B7D2-C29930883AAA}" type="datetimeFigureOut">
              <a:rPr lang="en-US" smtClean="0"/>
              <a:t>2/28/23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138655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C63BD-C8DD-4D43-B7D2-C29930883AAA}" type="datetimeFigureOut">
              <a:rPr lang="en-US" smtClean="0"/>
              <a:t>2/28/23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1586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6"/>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10C63BD-C8DD-4D43-B7D2-C29930883AAA}"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243142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10C63BD-C8DD-4D43-B7D2-C29930883AAA}"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E06243-217E-204A-9956-0878DB236F11}" type="slidenum">
              <a:rPr lang="en-US" smtClean="0"/>
              <a:t>‹#›</a:t>
            </a:fld>
            <a:endParaRPr lang="en-US" dirty="0"/>
          </a:p>
        </p:txBody>
      </p:sp>
    </p:spTree>
    <p:extLst>
      <p:ext uri="{BB962C8B-B14F-4D97-AF65-F5344CB8AC3E}">
        <p14:creationId xmlns:p14="http://schemas.microsoft.com/office/powerpoint/2010/main" val="307525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D10C63BD-C8DD-4D43-B7D2-C29930883AAA}" type="datetimeFigureOut">
              <a:rPr lang="en-US" smtClean="0"/>
              <a:t>2/28/23</a:t>
            </a:fld>
            <a:endParaRPr lang="en-US" dirty="0"/>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5AE06243-217E-204A-9956-0878DB236F11}" type="slidenum">
              <a:rPr lang="en-US" smtClean="0"/>
              <a:t>‹#›</a:t>
            </a:fld>
            <a:endParaRPr lang="en-US" dirty="0"/>
          </a:p>
        </p:txBody>
      </p:sp>
    </p:spTree>
    <p:extLst>
      <p:ext uri="{BB962C8B-B14F-4D97-AF65-F5344CB8AC3E}">
        <p14:creationId xmlns:p14="http://schemas.microsoft.com/office/powerpoint/2010/main" val="21920064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A65D-745C-B14E-B610-57B08E879409}"/>
              </a:ext>
            </a:extLst>
          </p:cNvPr>
          <p:cNvSpPr>
            <a:spLocks noGrp="1"/>
          </p:cNvSpPr>
          <p:nvPr>
            <p:ph type="title"/>
          </p:nvPr>
        </p:nvSpPr>
        <p:spPr>
          <a:xfrm>
            <a:off x="208700" y="106933"/>
            <a:ext cx="36576000" cy="4566088"/>
          </a:xfrm>
          <a:solidFill>
            <a:schemeClr val="accent1">
              <a:lumMod val="40000"/>
              <a:lumOff val="60000"/>
            </a:schemeClr>
          </a:solidFill>
          <a:ln>
            <a:solidFill>
              <a:schemeClr val="tx1"/>
            </a:solidFill>
          </a:ln>
        </p:spPr>
        <p:txBody>
          <a:bodyPr anchor="t">
            <a:normAutofit/>
          </a:bodyPr>
          <a:lstStyle/>
          <a:p>
            <a:pPr algn="ctr"/>
            <a:r>
              <a:rPr lang="en-US" sz="7200" dirty="0">
                <a:latin typeface="Times New Roman" panose="02020603050405020304" pitchFamily="18" charset="0"/>
                <a:cs typeface="Times New Roman" panose="02020603050405020304" pitchFamily="18" charset="0"/>
              </a:rPr>
              <a:t>“</a:t>
            </a:r>
            <a:r>
              <a:rPr lang="en-US" sz="6000" dirty="0">
                <a:latin typeface="Times New Roman" panose="02020603050405020304" pitchFamily="18" charset="0"/>
                <a:cs typeface="Times New Roman" panose="02020603050405020304" pitchFamily="18" charset="0"/>
              </a:rPr>
              <a:t>Comparative analysis of two first order streams in the Darby Creek Watershed in Southeastern Pennsylvania of how impervious surface and land management in the local area may impact stream quality/health”</a:t>
            </a:r>
            <a:br>
              <a:rPr lang="en-US" sz="6000" dirty="0">
                <a:latin typeface="Times New Roman" panose="02020603050405020304" pitchFamily="18" charset="0"/>
                <a:cs typeface="Times New Roman" panose="02020603050405020304" pitchFamily="18" charset="0"/>
              </a:rPr>
            </a:br>
            <a:br>
              <a:rPr lang="en-US" sz="6000" dirty="0">
                <a:latin typeface="Times New Roman" panose="02020603050405020304" pitchFamily="18" charset="0"/>
                <a:cs typeface="Times New Roman" panose="02020603050405020304" pitchFamily="18" charset="0"/>
              </a:rPr>
            </a:br>
            <a:r>
              <a:rPr lang="en-US" sz="5400" b="1" dirty="0">
                <a:latin typeface="Times New Roman" panose="02020603050405020304" pitchFamily="18" charset="0"/>
                <a:cs typeface="Times New Roman" panose="02020603050405020304" pitchFamily="18" charset="0"/>
              </a:rPr>
              <a:t>Marie Gazzillo </a:t>
            </a:r>
            <a:br>
              <a:rPr lang="en-US" sz="60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Bachelors of Science in Environmental Science, Fall 2022</a:t>
            </a:r>
            <a:endParaRPr lang="en-US" dirty="0">
              <a:latin typeface="Times New Roman" panose="02020603050405020304" pitchFamily="18" charset="0"/>
              <a:cs typeface="Times New Roman" panose="02020603050405020304" pitchFamily="18" charset="0"/>
            </a:endParaRPr>
          </a:p>
        </p:txBody>
      </p:sp>
      <p:pic>
        <p:nvPicPr>
          <p:cNvPr id="24" name="Content Placeholder 23" descr="Logo&#10;&#10;Description automatically generated">
            <a:extLst>
              <a:ext uri="{FF2B5EF4-FFF2-40B4-BE49-F238E27FC236}">
                <a16:creationId xmlns:a16="http://schemas.microsoft.com/office/drawing/2014/main" id="{1560E510-3A57-FB4B-8B79-8F88E5E70B11}"/>
              </a:ext>
            </a:extLst>
          </p:cNvPr>
          <p:cNvPicPr>
            <a:picLocks noGrp="1" noChangeAspect="1"/>
          </p:cNvPicPr>
          <p:nvPr>
            <p:ph idx="1"/>
          </p:nvPr>
        </p:nvPicPr>
        <p:blipFill>
          <a:blip r:embed="rId3"/>
          <a:stretch>
            <a:fillRect/>
          </a:stretch>
        </p:blipFill>
        <p:spPr>
          <a:xfrm>
            <a:off x="619631" y="1312568"/>
            <a:ext cx="3333845" cy="3333845"/>
          </a:xfrm>
        </p:spPr>
      </p:pic>
      <p:pic>
        <p:nvPicPr>
          <p:cNvPr id="7" name="Picture 6" descr="Logo, company name&#10;&#10;Description automatically generated">
            <a:extLst>
              <a:ext uri="{FF2B5EF4-FFF2-40B4-BE49-F238E27FC236}">
                <a16:creationId xmlns:a16="http://schemas.microsoft.com/office/drawing/2014/main" id="{669EF414-84E2-7F45-8DE8-C8A7DC41C056}"/>
              </a:ext>
            </a:extLst>
          </p:cNvPr>
          <p:cNvPicPr>
            <a:picLocks noChangeAspect="1"/>
          </p:cNvPicPr>
          <p:nvPr/>
        </p:nvPicPr>
        <p:blipFill rotWithShape="1">
          <a:blip r:embed="rId4"/>
          <a:srcRect l="6270" t="22880" r="5582" b="24718"/>
          <a:stretch/>
        </p:blipFill>
        <p:spPr>
          <a:xfrm>
            <a:off x="31907747" y="2162078"/>
            <a:ext cx="4459553" cy="2426008"/>
          </a:xfrm>
          <a:prstGeom prst="rect">
            <a:avLst/>
          </a:prstGeom>
          <a:ln>
            <a:solidFill>
              <a:schemeClr val="tx1"/>
            </a:solidFill>
          </a:ln>
        </p:spPr>
      </p:pic>
      <p:sp>
        <p:nvSpPr>
          <p:cNvPr id="10" name="TextBox 9">
            <a:extLst>
              <a:ext uri="{FF2B5EF4-FFF2-40B4-BE49-F238E27FC236}">
                <a16:creationId xmlns:a16="http://schemas.microsoft.com/office/drawing/2014/main" id="{2C6F03FB-EB76-C948-A06C-B25C91374AC1}"/>
              </a:ext>
            </a:extLst>
          </p:cNvPr>
          <p:cNvSpPr txBox="1"/>
          <p:nvPr/>
        </p:nvSpPr>
        <p:spPr>
          <a:xfrm>
            <a:off x="67847" y="15771953"/>
            <a:ext cx="10190607" cy="1446550"/>
          </a:xfrm>
          <a:prstGeom prst="rect">
            <a:avLst/>
          </a:prstGeom>
          <a:noFill/>
        </p:spPr>
        <p:txBody>
          <a:bodyPr wrap="square" rtlCol="0">
            <a:spAutoFit/>
          </a:bodyPr>
          <a:lstStyle/>
          <a:p>
            <a:r>
              <a:rPr lang="en-US" sz="8800" dirty="0">
                <a:latin typeface="Times New Roman" panose="02020603050405020304" pitchFamily="18" charset="0"/>
                <a:cs typeface="Times New Roman" panose="02020603050405020304" pitchFamily="18" charset="0"/>
              </a:rPr>
              <a:t>Methods: </a:t>
            </a:r>
          </a:p>
        </p:txBody>
      </p:sp>
      <p:sp>
        <p:nvSpPr>
          <p:cNvPr id="11" name="TextBox 10">
            <a:extLst>
              <a:ext uri="{FF2B5EF4-FFF2-40B4-BE49-F238E27FC236}">
                <a16:creationId xmlns:a16="http://schemas.microsoft.com/office/drawing/2014/main" id="{E1D55519-6C93-7E4A-9E52-DC261D737A82}"/>
              </a:ext>
            </a:extLst>
          </p:cNvPr>
          <p:cNvSpPr txBox="1"/>
          <p:nvPr/>
        </p:nvSpPr>
        <p:spPr>
          <a:xfrm>
            <a:off x="138647" y="4987524"/>
            <a:ext cx="9321251" cy="1446550"/>
          </a:xfrm>
          <a:prstGeom prst="rect">
            <a:avLst/>
          </a:prstGeom>
          <a:noFill/>
        </p:spPr>
        <p:txBody>
          <a:bodyPr wrap="square" rtlCol="0" anchor="t">
            <a:spAutoFit/>
          </a:bodyPr>
          <a:lstStyle/>
          <a:p>
            <a:r>
              <a:rPr lang="en-US" sz="8800" dirty="0">
                <a:latin typeface="Times New Roman" panose="02020603050405020304" pitchFamily="18" charset="0"/>
                <a:cs typeface="Times New Roman" panose="02020603050405020304" pitchFamily="18" charset="0"/>
              </a:rPr>
              <a:t>Abstract: </a:t>
            </a:r>
          </a:p>
        </p:txBody>
      </p:sp>
      <p:sp>
        <p:nvSpPr>
          <p:cNvPr id="12" name="TextBox 11">
            <a:extLst>
              <a:ext uri="{FF2B5EF4-FFF2-40B4-BE49-F238E27FC236}">
                <a16:creationId xmlns:a16="http://schemas.microsoft.com/office/drawing/2014/main" id="{33617B66-1DF2-A241-BFF4-2FF3F529E12B}"/>
              </a:ext>
            </a:extLst>
          </p:cNvPr>
          <p:cNvSpPr txBox="1"/>
          <p:nvPr/>
        </p:nvSpPr>
        <p:spPr>
          <a:xfrm>
            <a:off x="22729800" y="5873429"/>
            <a:ext cx="13480437" cy="7848302"/>
          </a:xfrm>
          <a:prstGeom prst="rect">
            <a:avLst/>
          </a:prstGeom>
          <a:solidFill>
            <a:schemeClr val="accent1">
              <a:lumMod val="20000"/>
              <a:lumOff val="80000"/>
            </a:schemeClr>
          </a:solidFill>
          <a:ln>
            <a:solidFill>
              <a:schemeClr val="tx1"/>
            </a:solidFill>
          </a:ln>
        </p:spPr>
        <p:txBody>
          <a:bodyPr wrap="square" rtlCol="0">
            <a:spAutoFit/>
          </a:bodyPr>
          <a:lstStyle/>
          <a:p>
            <a:r>
              <a:rPr lang="en-US" sz="3600" dirty="0"/>
              <a:t>The Little Darby Creek had a DEP Physical assessment score of 175. the Muckinipattis DEP score totaled 115. The higher physical assessment score shows that the Little Darby Creek is a suboptimal stream. Muckinipattis creek with a physical assessment score of 115 determines that the stream is “marginal”. The Little Darby Creek had an IBI index score of 38.94. The Muckinipattis stream had an index score of 16.75. The higher the IBI score of the Little Darby supports my hypothesis. Despite having a good physical assessment and IBI score the Little Darby seemed to have higher levels of salinity, pH, and conductivity as shown in the chemical assessments. The Muckinipattis creek scored lower on the DEP physical stream analysis than the Little Darby, and had lower salinity levels, and lower conductivity. The results indicate that the Little Darby Creek has richer biological diversity and EPT taxa than Muckinipattis. </a:t>
            </a:r>
          </a:p>
        </p:txBody>
      </p:sp>
      <p:sp>
        <p:nvSpPr>
          <p:cNvPr id="13" name="TextBox 12">
            <a:extLst>
              <a:ext uri="{FF2B5EF4-FFF2-40B4-BE49-F238E27FC236}">
                <a16:creationId xmlns:a16="http://schemas.microsoft.com/office/drawing/2014/main" id="{3607877F-F848-ED41-895E-B77324AE4D87}"/>
              </a:ext>
            </a:extLst>
          </p:cNvPr>
          <p:cNvSpPr txBox="1"/>
          <p:nvPr/>
        </p:nvSpPr>
        <p:spPr>
          <a:xfrm>
            <a:off x="23970896" y="16459199"/>
            <a:ext cx="7170319" cy="2884508"/>
          </a:xfrm>
          <a:prstGeom prst="rect">
            <a:avLst/>
          </a:prstGeom>
          <a:noFill/>
        </p:spPr>
        <p:txBody>
          <a:bodyPr wrap="square" rtlCol="0">
            <a:spAutoFit/>
          </a:bodyPr>
          <a:lstStyle/>
          <a:p>
            <a:r>
              <a:rPr lang="en-US" sz="8000" dirty="0">
                <a:latin typeface="Times New Roman" panose="02020603050405020304" pitchFamily="18" charset="0"/>
                <a:cs typeface="Times New Roman" panose="02020603050405020304" pitchFamily="18" charset="0"/>
              </a:rPr>
              <a:t>Conclusions</a:t>
            </a:r>
            <a:r>
              <a:rPr lang="en-US" sz="18144" dirty="0">
                <a:latin typeface="Times New Roman" panose="02020603050405020304" pitchFamily="18" charset="0"/>
                <a:cs typeface="Times New Roman" panose="02020603050405020304" pitchFamily="18" charset="0"/>
              </a:rPr>
              <a:t> </a:t>
            </a:r>
          </a:p>
        </p:txBody>
      </p:sp>
      <p:sp>
        <p:nvSpPr>
          <p:cNvPr id="14" name="TextBox 13">
            <a:extLst>
              <a:ext uri="{FF2B5EF4-FFF2-40B4-BE49-F238E27FC236}">
                <a16:creationId xmlns:a16="http://schemas.microsoft.com/office/drawing/2014/main" id="{C07DFE0D-413C-CE4E-8697-3F5DCA200285}"/>
              </a:ext>
            </a:extLst>
          </p:cNvPr>
          <p:cNvSpPr txBox="1"/>
          <p:nvPr/>
        </p:nvSpPr>
        <p:spPr>
          <a:xfrm>
            <a:off x="11118644" y="22531699"/>
            <a:ext cx="9668001"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Acknowledgements:  </a:t>
            </a:r>
          </a:p>
        </p:txBody>
      </p:sp>
      <p:sp>
        <p:nvSpPr>
          <p:cNvPr id="15" name="TextBox 14">
            <a:extLst>
              <a:ext uri="{FF2B5EF4-FFF2-40B4-BE49-F238E27FC236}">
                <a16:creationId xmlns:a16="http://schemas.microsoft.com/office/drawing/2014/main" id="{9D5DAFE7-5792-5B4E-B636-3E2B2874C211}"/>
              </a:ext>
            </a:extLst>
          </p:cNvPr>
          <p:cNvSpPr txBox="1"/>
          <p:nvPr/>
        </p:nvSpPr>
        <p:spPr>
          <a:xfrm>
            <a:off x="22945673" y="4630835"/>
            <a:ext cx="9321251" cy="1446550"/>
          </a:xfrm>
          <a:prstGeom prst="rect">
            <a:avLst/>
          </a:prstGeom>
          <a:noFill/>
        </p:spPr>
        <p:txBody>
          <a:bodyPr wrap="square" rtlCol="0">
            <a:spAutoFit/>
          </a:bodyPr>
          <a:lstStyle/>
          <a:p>
            <a:r>
              <a:rPr lang="en-US" sz="8800" dirty="0">
                <a:latin typeface="Times New Roman" panose="02020603050405020304" pitchFamily="18" charset="0"/>
                <a:cs typeface="Times New Roman" panose="02020603050405020304" pitchFamily="18" charset="0"/>
              </a:rPr>
              <a:t>Results: </a:t>
            </a:r>
          </a:p>
        </p:txBody>
      </p:sp>
      <p:pic>
        <p:nvPicPr>
          <p:cNvPr id="16" name="image3.png">
            <a:extLst>
              <a:ext uri="{FF2B5EF4-FFF2-40B4-BE49-F238E27FC236}">
                <a16:creationId xmlns:a16="http://schemas.microsoft.com/office/drawing/2014/main" id="{70973C17-4D23-864F-80BC-A37BF20554C6}"/>
              </a:ext>
            </a:extLst>
          </p:cNvPr>
          <p:cNvPicPr/>
          <p:nvPr/>
        </p:nvPicPr>
        <p:blipFill>
          <a:blip r:embed="rId5"/>
          <a:srcRect/>
          <a:stretch>
            <a:fillRect/>
          </a:stretch>
        </p:blipFill>
        <p:spPr>
          <a:xfrm>
            <a:off x="10847179" y="4982226"/>
            <a:ext cx="11497767" cy="6764100"/>
          </a:xfrm>
          <a:prstGeom prst="rect">
            <a:avLst/>
          </a:prstGeom>
          <a:ln>
            <a:solidFill>
              <a:schemeClr val="tx1"/>
            </a:solidFill>
          </a:ln>
        </p:spPr>
      </p:pic>
      <p:sp>
        <p:nvSpPr>
          <p:cNvPr id="18" name="TextBox 17">
            <a:extLst>
              <a:ext uri="{FF2B5EF4-FFF2-40B4-BE49-F238E27FC236}">
                <a16:creationId xmlns:a16="http://schemas.microsoft.com/office/drawing/2014/main" id="{3257EE43-9FD3-1B48-B4EF-21F2C8B0C4A4}"/>
              </a:ext>
            </a:extLst>
          </p:cNvPr>
          <p:cNvSpPr txBox="1"/>
          <p:nvPr/>
        </p:nvSpPr>
        <p:spPr>
          <a:xfrm>
            <a:off x="179813" y="6368007"/>
            <a:ext cx="10349115" cy="9325630"/>
          </a:xfrm>
          <a:prstGeom prst="rect">
            <a:avLst/>
          </a:prstGeom>
          <a:solidFill>
            <a:schemeClr val="accent1">
              <a:lumMod val="20000"/>
              <a:lumOff val="80000"/>
            </a:schemeClr>
          </a:solidFill>
          <a:ln>
            <a:solidFill>
              <a:schemeClr val="tx1"/>
            </a:solidFill>
          </a:ln>
        </p:spPr>
        <p:txBody>
          <a:bodyPr wrap="square" rtlCol="0">
            <a:spAutoFit/>
          </a:bodyPr>
          <a:lstStyle/>
          <a:p>
            <a:r>
              <a:rPr lang="en-US" sz="4000" dirty="0">
                <a:latin typeface="Times New Roman" panose="02020603050405020304" pitchFamily="18" charset="0"/>
                <a:cs typeface="Times New Roman" panose="02020603050405020304" pitchFamily="18" charset="0"/>
              </a:rPr>
              <a:t>This report looks into the water quality throughout the Darby Creek watershed I study how the location of two first order tributaries, the Little Darby Creek located in the upper watershed and the Muckinipattis Creek found in the south lower watershed experience differences in stream water quality and biodiversity based on the gradual increase of impervious surface and urban development as one moves down the watershed. I predict that the increased percentage of impervious surfaces, human development, and reduction of tree cover in the lower watershed will correlate with a lower IBI score, lower macroinvertebrate biodiversity, and lower EPT taxa richness</a:t>
            </a:r>
          </a:p>
        </p:txBody>
      </p:sp>
      <p:sp>
        <p:nvSpPr>
          <p:cNvPr id="19" name="TextBox 18">
            <a:extLst>
              <a:ext uri="{FF2B5EF4-FFF2-40B4-BE49-F238E27FC236}">
                <a16:creationId xmlns:a16="http://schemas.microsoft.com/office/drawing/2014/main" id="{74EF231A-2686-6340-BFAB-E9B3EFC0EB57}"/>
              </a:ext>
            </a:extLst>
          </p:cNvPr>
          <p:cNvSpPr txBox="1"/>
          <p:nvPr/>
        </p:nvSpPr>
        <p:spPr>
          <a:xfrm>
            <a:off x="67847" y="17225841"/>
            <a:ext cx="10830132" cy="6740307"/>
          </a:xfrm>
          <a:prstGeom prst="rect">
            <a:avLst/>
          </a:prstGeom>
          <a:solidFill>
            <a:schemeClr val="accent1">
              <a:lumMod val="20000"/>
              <a:lumOff val="80000"/>
            </a:schemeClr>
          </a:solidFill>
          <a:ln>
            <a:solidFill>
              <a:schemeClr val="tx1"/>
            </a:solidFill>
          </a:ln>
        </p:spPr>
        <p:txBody>
          <a:bodyPr wrap="square" rtlCol="0">
            <a:spAutoFit/>
          </a:bodyPr>
          <a:lstStyle/>
          <a:p>
            <a:r>
              <a:rPr lang="en-US" sz="3600" dirty="0">
                <a:latin typeface="Times New Roman" panose="02020603050405020304" pitchFamily="18" charset="0"/>
                <a:cs typeface="Times New Roman" panose="02020603050405020304" pitchFamily="18" charset="0"/>
              </a:rPr>
              <a:t>I analyzed the stream water quality through physical, biological and chemical tests. The physical assessment classified the two streams based on the Rosgen river classification scale and the PA DEP Habitat Assessment. The chemical test included temperature, pH level, turbidity, dissolved oxygen, and conductivity. Macroinvertebrates were collected at both sites and identified using (Voshell 2022). Biotic indices that measure macroinvertebrate abundance and diversity are helpful indicators of stream health (Herman et al 2015).  The samples were assessed using EPT richness and Integrated Biological Index</a:t>
            </a:r>
            <a:r>
              <a:rPr lang="en-US" sz="3151" dirty="0">
                <a:latin typeface="Times New Roman" panose="02020603050405020304" pitchFamily="18" charset="0"/>
                <a:cs typeface="Times New Roman" panose="02020603050405020304" pitchFamily="18" charset="0"/>
              </a:rPr>
              <a:t>. </a:t>
            </a:r>
          </a:p>
        </p:txBody>
      </p:sp>
      <p:sp>
        <p:nvSpPr>
          <p:cNvPr id="20" name="TextBox 19">
            <a:extLst>
              <a:ext uri="{FF2B5EF4-FFF2-40B4-BE49-F238E27FC236}">
                <a16:creationId xmlns:a16="http://schemas.microsoft.com/office/drawing/2014/main" id="{AD72E411-BF30-BE48-8190-7516A6544B0B}"/>
              </a:ext>
            </a:extLst>
          </p:cNvPr>
          <p:cNvSpPr txBox="1"/>
          <p:nvPr/>
        </p:nvSpPr>
        <p:spPr>
          <a:xfrm>
            <a:off x="11118644" y="23154445"/>
            <a:ext cx="11827029" cy="1384995"/>
          </a:xfrm>
          <a:prstGeom prst="rect">
            <a:avLst/>
          </a:prstGeom>
          <a:solidFill>
            <a:schemeClr val="accent1">
              <a:lumMod val="20000"/>
              <a:lumOff val="80000"/>
            </a:schemeClr>
          </a:solidFill>
          <a:ln>
            <a:solidFill>
              <a:schemeClr val="tx1"/>
            </a:solidFill>
          </a:ln>
        </p:spPr>
        <p:txBody>
          <a:bodyPr wrap="square" rtlCol="0">
            <a:spAutoFit/>
          </a:bodyPr>
          <a:lstStyle/>
          <a:p>
            <a:r>
              <a:rPr lang="en-US" sz="2800" dirty="0">
                <a:latin typeface="Times New Roman" panose="02020603050405020304" pitchFamily="18" charset="0"/>
                <a:cs typeface="Times New Roman" panose="02020603050405020304" pitchFamily="18" charset="0"/>
              </a:rPr>
              <a:t>This independent research study would not have been possible without the help and support of Doctor Kate Goddard. I would also like to thank Ursinus College for providing all the necessary tools and resources for this study to occur.</a:t>
            </a:r>
          </a:p>
        </p:txBody>
      </p:sp>
      <p:pic>
        <p:nvPicPr>
          <p:cNvPr id="4" name="Picture 3" descr="Table&#10;&#10;Description automatically generated">
            <a:extLst>
              <a:ext uri="{FF2B5EF4-FFF2-40B4-BE49-F238E27FC236}">
                <a16:creationId xmlns:a16="http://schemas.microsoft.com/office/drawing/2014/main" id="{94886DA2-3BBD-DB4A-8AFF-1789126EC13E}"/>
              </a:ext>
            </a:extLst>
          </p:cNvPr>
          <p:cNvPicPr>
            <a:picLocks noChangeAspect="1"/>
          </p:cNvPicPr>
          <p:nvPr/>
        </p:nvPicPr>
        <p:blipFill>
          <a:blip r:embed="rId6"/>
          <a:stretch>
            <a:fillRect/>
          </a:stretch>
        </p:blipFill>
        <p:spPr>
          <a:xfrm>
            <a:off x="22944074" y="13857305"/>
            <a:ext cx="12901019" cy="3867148"/>
          </a:xfrm>
          <a:prstGeom prst="rect">
            <a:avLst/>
          </a:prstGeom>
        </p:spPr>
      </p:pic>
      <p:pic>
        <p:nvPicPr>
          <p:cNvPr id="21" name="Picture 20" descr="A picture containing text, insect&#10;&#10;Description automatically generated">
            <a:extLst>
              <a:ext uri="{FF2B5EF4-FFF2-40B4-BE49-F238E27FC236}">
                <a16:creationId xmlns:a16="http://schemas.microsoft.com/office/drawing/2014/main" id="{B40AE40D-B5F7-4345-9031-EFEFD068223F}"/>
              </a:ext>
            </a:extLst>
          </p:cNvPr>
          <p:cNvPicPr>
            <a:picLocks noChangeAspect="1"/>
          </p:cNvPicPr>
          <p:nvPr/>
        </p:nvPicPr>
        <p:blipFill>
          <a:blip r:embed="rId7"/>
          <a:stretch>
            <a:fillRect/>
          </a:stretch>
        </p:blipFill>
        <p:spPr>
          <a:xfrm>
            <a:off x="179813" y="24289881"/>
            <a:ext cx="10938831" cy="3039522"/>
          </a:xfrm>
          <a:prstGeom prst="rect">
            <a:avLst/>
          </a:prstGeom>
        </p:spPr>
      </p:pic>
      <p:sp>
        <p:nvSpPr>
          <p:cNvPr id="9" name="TextBox 8">
            <a:extLst>
              <a:ext uri="{FF2B5EF4-FFF2-40B4-BE49-F238E27FC236}">
                <a16:creationId xmlns:a16="http://schemas.microsoft.com/office/drawing/2014/main" id="{D2E5DAF0-2612-834D-AAF1-EE464B7CE959}"/>
              </a:ext>
            </a:extLst>
          </p:cNvPr>
          <p:cNvSpPr txBox="1"/>
          <p:nvPr/>
        </p:nvSpPr>
        <p:spPr>
          <a:xfrm>
            <a:off x="11232102" y="24528423"/>
            <a:ext cx="3188971" cy="600164"/>
          </a:xfrm>
          <a:prstGeom prst="rect">
            <a:avLst/>
          </a:prstGeom>
          <a:noFill/>
        </p:spPr>
        <p:txBody>
          <a:bodyPr wrap="square" rtlCol="0">
            <a:spAutoFit/>
          </a:bodyPr>
          <a:lstStyle/>
          <a:p>
            <a:r>
              <a:rPr lang="en-US" sz="3300" dirty="0">
                <a:latin typeface="Times New Roman" panose="02020603050405020304" pitchFamily="18" charset="0"/>
                <a:cs typeface="Times New Roman" panose="02020603050405020304" pitchFamily="18" charset="0"/>
              </a:rPr>
              <a:t>Works Cited: </a:t>
            </a:r>
          </a:p>
        </p:txBody>
      </p:sp>
      <p:sp>
        <p:nvSpPr>
          <p:cNvPr id="22" name="TextBox 21">
            <a:extLst>
              <a:ext uri="{FF2B5EF4-FFF2-40B4-BE49-F238E27FC236}">
                <a16:creationId xmlns:a16="http://schemas.microsoft.com/office/drawing/2014/main" id="{5231317E-4A10-804D-AF4A-D506C7862DB7}"/>
              </a:ext>
            </a:extLst>
          </p:cNvPr>
          <p:cNvSpPr txBox="1"/>
          <p:nvPr/>
        </p:nvSpPr>
        <p:spPr>
          <a:xfrm>
            <a:off x="11232102" y="25155195"/>
            <a:ext cx="11792484" cy="1938992"/>
          </a:xfrm>
          <a:prstGeom prst="rect">
            <a:avLst/>
          </a:prstGeom>
          <a:solidFill>
            <a:schemeClr val="accent1">
              <a:lumMod val="20000"/>
              <a:lumOff val="80000"/>
            </a:schemeClr>
          </a:solidFill>
          <a:ln>
            <a:solidFill>
              <a:schemeClr val="tx1"/>
            </a:solidFill>
          </a:ln>
        </p:spPr>
        <p:txBody>
          <a:bodyPr wrap="square" rtlCol="0">
            <a:spAutoFit/>
          </a:bodyPr>
          <a:lstStyle/>
          <a:p>
            <a:pPr marL="685783" indent="-685783">
              <a:buFont typeface="+mj-lt"/>
              <a:buAutoNum type="arabicPeriod"/>
            </a:pPr>
            <a:r>
              <a:rPr lang="en-US" sz="2400" dirty="0"/>
              <a:t>Wang, L. and Kanehl, P. (2003), </a:t>
            </a:r>
            <a:r>
              <a:rPr lang="en-US" sz="2100" dirty="0"/>
              <a:t>INFLUENCES OF WATERSHED URBANIZATION AND INSTREAM HABITAT ON MACROINVERTEBRATES IN COLD WATER STREAMS</a:t>
            </a:r>
            <a:r>
              <a:rPr lang="en-US" sz="2400" dirty="0"/>
              <a:t>. </a:t>
            </a:r>
          </a:p>
          <a:p>
            <a:pPr marL="685783" indent="-685783">
              <a:buFont typeface="+mj-lt"/>
              <a:buAutoNum type="arabicPeriod"/>
            </a:pPr>
            <a:r>
              <a:rPr lang="en-US" sz="2400" dirty="0"/>
              <a:t> Voshell, J.R. (2002).  A Guide to Common Freshwater Invertebrates of North America.”</a:t>
            </a:r>
          </a:p>
          <a:p>
            <a:pPr marL="685783" indent="-685783">
              <a:buFont typeface="+mj-lt"/>
              <a:buAutoNum type="arabicPeriod"/>
            </a:pPr>
            <a:r>
              <a:rPr lang="en-US" sz="2400" dirty="0"/>
              <a:t>Karr, J.R. and D.R. Dudley. 1981. Ecological perspective on water quality goals. Environmental Management</a:t>
            </a:r>
          </a:p>
        </p:txBody>
      </p:sp>
      <p:sp>
        <p:nvSpPr>
          <p:cNvPr id="23" name="TextBox 22">
            <a:extLst>
              <a:ext uri="{FF2B5EF4-FFF2-40B4-BE49-F238E27FC236}">
                <a16:creationId xmlns:a16="http://schemas.microsoft.com/office/drawing/2014/main" id="{7380859A-3407-B64D-BFDC-30C68A5080B8}"/>
              </a:ext>
            </a:extLst>
          </p:cNvPr>
          <p:cNvSpPr txBox="1"/>
          <p:nvPr/>
        </p:nvSpPr>
        <p:spPr>
          <a:xfrm>
            <a:off x="23237673" y="18841701"/>
            <a:ext cx="13115295" cy="8402300"/>
          </a:xfrm>
          <a:prstGeom prst="rect">
            <a:avLst/>
          </a:prstGeom>
          <a:solidFill>
            <a:schemeClr val="accent1">
              <a:lumMod val="20000"/>
              <a:lumOff val="80000"/>
            </a:schemeClr>
          </a:solidFill>
          <a:ln>
            <a:solidFill>
              <a:schemeClr val="tx1"/>
            </a:solidFill>
          </a:ln>
        </p:spPr>
        <p:txBody>
          <a:bodyPr wrap="square" rtlCol="0">
            <a:spAutoFit/>
          </a:bodyPr>
          <a:lstStyle/>
          <a:p>
            <a:r>
              <a:rPr lang="en-US" sz="3600" dirty="0">
                <a:latin typeface="Times New Roman" panose="02020603050405020304" pitchFamily="18" charset="0"/>
                <a:cs typeface="Times New Roman" panose="02020603050405020304" pitchFamily="18" charset="0"/>
              </a:rPr>
              <a:t>I was surprised by the chemical results as it contradicts my original hypothesis. The contradictory chemical and biological integrity tests indicate that there was possibly human error in taking the chemical assessment. The physical and biological assessments of both streams found to be the most successful in determining stream health and biological integrity. The residents who live near the Little Darby Creek have less than 50% of people of color and lower rates of unemployment when compared to the region around the Muckinipattis Creek. Norwood is in the 80 to 90 percentile for unemployment rates with a 70-80 percentile of residents who are people of color. There is also more exposure to regulated environmental hazards such as air pollution or hazardous waste areas in  proximity to the Muckinipattis creek. With further scientific and sociological research I plan to research the correlation between stream health and stream access to socioeconomic status.</a:t>
            </a:r>
          </a:p>
        </p:txBody>
      </p:sp>
      <p:pic>
        <p:nvPicPr>
          <p:cNvPr id="8" name="Picture 7" descr="A picture containing food, different, several, variety&#10;&#10;Description automatically generated">
            <a:extLst>
              <a:ext uri="{FF2B5EF4-FFF2-40B4-BE49-F238E27FC236}">
                <a16:creationId xmlns:a16="http://schemas.microsoft.com/office/drawing/2014/main" id="{CF159DF9-1CB8-7845-96AA-1DD654EA814C}"/>
              </a:ext>
            </a:extLst>
          </p:cNvPr>
          <p:cNvPicPr>
            <a:picLocks noChangeAspect="1"/>
          </p:cNvPicPr>
          <p:nvPr/>
        </p:nvPicPr>
        <p:blipFill rotWithShape="1">
          <a:blip r:embed="rId8"/>
          <a:srcRect t="-1" r="-2012" b="-39"/>
          <a:stretch/>
        </p:blipFill>
        <p:spPr>
          <a:xfrm>
            <a:off x="11529602" y="11934336"/>
            <a:ext cx="10782849" cy="10515438"/>
          </a:xfrm>
          <a:prstGeom prst="rect">
            <a:avLst/>
          </a:prstGeom>
          <a:ln>
            <a:solidFill>
              <a:schemeClr val="tx1"/>
            </a:solidFill>
          </a:ln>
        </p:spPr>
      </p:pic>
    </p:spTree>
    <p:extLst>
      <p:ext uri="{BB962C8B-B14F-4D97-AF65-F5344CB8AC3E}">
        <p14:creationId xmlns:p14="http://schemas.microsoft.com/office/powerpoint/2010/main" val="7587365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7250</TotalTime>
  <Words>697</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“Comparative analysis of two first order streams in the Darby Creek Watershed in Southeastern Pennsylvania of how impervious surface and land management in the local area may impact stream quality/health”  Marie Gazzillo  Bachelors of Science in Environmental Science, Fall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Gazzillo, Marie</dc:creator>
  <cp:lastModifiedBy>Gazzillo, Marie</cp:lastModifiedBy>
  <cp:revision>15</cp:revision>
  <dcterms:created xsi:type="dcterms:W3CDTF">2023-02-17T20:44:12Z</dcterms:created>
  <dcterms:modified xsi:type="dcterms:W3CDTF">2023-02-28T21:14:21Z</dcterms:modified>
</cp:coreProperties>
</file>